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3"/>
  </p:notesMasterIdLst>
  <p:handoutMasterIdLst>
    <p:handoutMasterId r:id="rId34"/>
  </p:handoutMasterIdLst>
  <p:sldIdLst>
    <p:sldId id="260" r:id="rId2"/>
    <p:sldId id="359" r:id="rId3"/>
    <p:sldId id="360" r:id="rId4"/>
    <p:sldId id="385" r:id="rId5"/>
    <p:sldId id="361" r:id="rId6"/>
    <p:sldId id="362" r:id="rId7"/>
    <p:sldId id="363" r:id="rId8"/>
    <p:sldId id="364" r:id="rId9"/>
    <p:sldId id="365" r:id="rId10"/>
    <p:sldId id="366" r:id="rId11"/>
    <p:sldId id="383" r:id="rId12"/>
    <p:sldId id="367" r:id="rId13"/>
    <p:sldId id="368" r:id="rId14"/>
    <p:sldId id="384" r:id="rId15"/>
    <p:sldId id="370" r:id="rId16"/>
    <p:sldId id="369" r:id="rId17"/>
    <p:sldId id="371" r:id="rId18"/>
    <p:sldId id="372" r:id="rId19"/>
    <p:sldId id="386" r:id="rId20"/>
    <p:sldId id="373" r:id="rId21"/>
    <p:sldId id="375" r:id="rId22"/>
    <p:sldId id="374" r:id="rId23"/>
    <p:sldId id="376" r:id="rId24"/>
    <p:sldId id="387" r:id="rId25"/>
    <p:sldId id="377" r:id="rId26"/>
    <p:sldId id="378" r:id="rId27"/>
    <p:sldId id="379" r:id="rId28"/>
    <p:sldId id="380" r:id="rId29"/>
    <p:sldId id="382" r:id="rId30"/>
    <p:sldId id="381" r:id="rId31"/>
    <p:sldId id="389" r:id="rId3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98" d="100"/>
          <a:sy n="98" d="100"/>
        </p:scale>
        <p:origin x="-96" y="-114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2015.04.01.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2015.04.01.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26736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75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1712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9205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7003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  <a:latin typeface="Calibri" panose="020F0502020204030204" pitchFamily="34" charset="0"/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214554"/>
            <a:ext cx="2069592" cy="5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0728" y="1124316"/>
            <a:ext cx="8163272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0965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8584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8289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319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67" r:id="rId15"/>
    <p:sldLayoutId id="2147483808" r:id="rId16"/>
    <p:sldLayoutId id="214748380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21111"/>
            <a:ext cx="6912769" cy="903633"/>
          </a:xfrm>
        </p:spPr>
        <p:txBody>
          <a:bodyPr>
            <a:normAutofit/>
          </a:bodyPr>
          <a:lstStyle/>
          <a:p>
            <a:r>
              <a:rPr lang="hu-HU" sz="3800" dirty="0" smtClean="0">
                <a:latin typeface="+mj-lt"/>
              </a:rPr>
              <a:t>Fizetési mérleg jelentés</a:t>
            </a:r>
            <a:endParaRPr lang="hu-HU" sz="38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2348880"/>
            <a:ext cx="6630364" cy="504056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Magyar Nemzeti Bank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907704" y="1052736"/>
            <a:ext cx="6630364" cy="400734"/>
          </a:xfrm>
        </p:spPr>
        <p:txBody>
          <a:bodyPr>
            <a:noAutofit/>
          </a:bodyPr>
          <a:lstStyle/>
          <a:p>
            <a:r>
              <a:rPr lang="hu-HU" sz="3800" dirty="0" smtClean="0">
                <a:latin typeface="+mj-lt"/>
              </a:rPr>
              <a:t>2015. április</a:t>
            </a:r>
            <a:endParaRPr lang="hu-HU" sz="3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transzferegyenleg növekedése mögött az újabb csúcsot elérő EU-transzfer áll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10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26447"/>
            <a:ext cx="7995509" cy="522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012160" y="6453336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992888" cy="4680520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buNone/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Finanszírozási megközelítés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A megtakarítást a külföldi hitelek </a:t>
            </a:r>
            <a:r>
              <a:rPr lang="hu-HU" sz="3250" dirty="0" err="1" smtClean="0">
                <a:latin typeface="+mj-lt"/>
              </a:rPr>
              <a:t>törlesz-tésére</a:t>
            </a:r>
            <a:r>
              <a:rPr lang="hu-HU" sz="3250" dirty="0" smtClean="0">
                <a:latin typeface="+mj-lt"/>
              </a:rPr>
              <a:t> fordítjuk, miközben újra nőtt az FDI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12</a:t>
            </a:fld>
            <a:endParaRPr lang="hu-HU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849547" cy="51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banki forráskiáramlás lassult, az állam és vállalat nettó külső adóssága csökkent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13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848872" cy="51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799288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defRPr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solidFill>
                  <a:srgbClr val="202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Adósságráták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További mérséklődés a nettó külső adósságban …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53336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15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992888" cy="52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5868144" y="6453336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Tulajdonosi hitel nélkül,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… amit 2014-ben az ár- és árfolyamhatás fékezett, a magasabb GDP támogatott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16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8011368" cy="523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5652120" y="6453336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Tulajdonosi hitel nélkül,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bankok bruttó külső adóssága a magán-szektor devizahiteleivel együtt csökken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17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65" y="1196752"/>
            <a:ext cx="804093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372200" y="6453336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28384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rövid külső adósság 2014 során folyamatosan csökkent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18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508" y="1196752"/>
            <a:ext cx="7966980" cy="52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31640" y="908720"/>
            <a:ext cx="6768752" cy="460851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lvl="0"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solidFill>
                  <a:srgbClr val="202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Szektorok megtakarítása szerinti megközelítés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Fő üzenetek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>
                <a:latin typeface="+mj-lt"/>
              </a:rPr>
              <a:t>Magyar Nemzeti Bank</a:t>
            </a:r>
          </a:p>
        </p:txBody>
      </p:sp>
      <p:sp>
        <p:nvSpPr>
          <p:cNvPr id="9" name="Tartalom helye 6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5658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400" dirty="0" smtClean="0">
                <a:latin typeface="+mj-lt"/>
              </a:rPr>
              <a:t>A külső finanszírozási képesség az előző évi magas szintről tovább emelkedett (2014: 8,3%, folyó fizetési mérleg 4,1%)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400" dirty="0" smtClean="0">
                <a:latin typeface="+mj-lt"/>
              </a:rPr>
              <a:t>A nettó működőtőke beáramlás mellett folytatódott a külföldi hitelek visszafizetése (2014: 6 milliárd euro</a:t>
            </a:r>
            <a:r>
              <a:rPr lang="hu-HU" sz="2400" dirty="0" smtClean="0">
                <a:latin typeface="+mj-lt"/>
              </a:rPr>
              <a:t>)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400" dirty="0" smtClean="0">
                <a:latin typeface="+mj-lt"/>
              </a:rPr>
              <a:t>A külső adósságráták tovább mérséklődtek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400" dirty="0" smtClean="0">
                <a:latin typeface="+mj-lt"/>
              </a:rPr>
              <a:t>A háztartások portfólió-átrendezésének jelentős a hatása – lassuló banki forráskiáramlás, állam csökkenő külső adóssága, portfólió-részvény követelés emelkedése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400" dirty="0" smtClean="0">
                <a:latin typeface="+mj-lt"/>
              </a:rPr>
              <a:t>Állam külső adósságának csökkenését az MNB intézkedései is erősítették (önfinanszírozás, MNB-kötvény betétesítése)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2400" dirty="0" smtClean="0">
                <a:latin typeface="+mj-lt"/>
              </a:rPr>
              <a:t>A külső adósság a csökkenés ellenére meghaladja a régiós szintet, és a bruttó finanszírozási igény továbbra is magas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3"/>
          </p:nvPr>
        </p:nvSpPr>
        <p:spPr>
          <a:xfrm>
            <a:off x="3666728" y="6448251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2</a:t>
            </a:fld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Mindhárom szektornak jelentős szerepe van a külső finanszírozási képességben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20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32" y="1196752"/>
            <a:ext cx="8046864" cy="52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5580112" y="6453336"/>
            <a:ext cx="3456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Négy negyedéves tranzakciók a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lakossági portfolió-átrendeződés lassul, de az állampapírtartás még emelkedik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21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59"/>
            <a:ext cx="7848872" cy="51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948264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Kumulált tranzakciók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Az alacsony infláció visszaszorítja a bank-betétet és növeli a likvid eszköz keresletet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38736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22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839" y="1268760"/>
            <a:ext cx="782063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516216" y="6381328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Kumulált tranzakciók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Az állam külső függősége folyamatosan mérséklődik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8519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23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698" y="1196752"/>
            <a:ext cx="793078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588224" y="6381328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Államadósság a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6768752" cy="439248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lvl="0"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solidFill>
                  <a:srgbClr val="202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Nemzetközi összehasonlítás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2014-ben a nagy külső finanszírozási képesség magas növekedéssel járt együtt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25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93078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995936" y="6381328"/>
            <a:ext cx="4968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*Európai Bizottság februári előrejelzése alapján,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Régiós összevetésben jóval kedvezőbb külkereskedelmi többlet, illetve transzfer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26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65" y="1196752"/>
            <a:ext cx="804093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4860032" y="6453336"/>
            <a:ext cx="4176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Régiós országokra 2014. </a:t>
            </a:r>
            <a:r>
              <a:rPr lang="hu-HU" sz="1200" dirty="0" err="1" smtClean="0">
                <a:latin typeface="+mj-lt"/>
              </a:rPr>
              <a:t>III</a:t>
            </a:r>
            <a:r>
              <a:rPr lang="hu-HU" sz="1200" dirty="0" smtClean="0">
                <a:latin typeface="+mj-lt"/>
              </a:rPr>
              <a:t>. negyedévig,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6104" y="188640"/>
            <a:ext cx="8100392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Magyarországon látványosan nagyobb a szolgáltatásegyenleg többlete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49188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27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32" y="1196752"/>
            <a:ext cx="8046864" cy="52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4860032" y="6453336"/>
            <a:ext cx="4176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Régiós országokra 2014. </a:t>
            </a:r>
            <a:r>
              <a:rPr lang="hu-HU" sz="1200" dirty="0" err="1" smtClean="0">
                <a:latin typeface="+mj-lt"/>
              </a:rPr>
              <a:t>III</a:t>
            </a:r>
            <a:r>
              <a:rPr lang="hu-HU" sz="1200" dirty="0" smtClean="0">
                <a:latin typeface="+mj-lt"/>
              </a:rPr>
              <a:t>. negyedévig,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régiós országokénál nagyobb lakossági és vállalati megtakarítás, visszafogott hiány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63888" y="6453336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28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920880" cy="51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4788024" y="6381328"/>
            <a:ext cx="4176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Régiós országokra 2013-ig,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3250" dirty="0" smtClean="0">
                <a:latin typeface="+mj-lt"/>
              </a:rPr>
              <a:t>A nettó külső adósság közeledik a régióhoz – de még így is jóval meghaladja az átlagot</a:t>
            </a:r>
            <a:endParaRPr lang="hu-HU" sz="32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94720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29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64" y="1196752"/>
            <a:ext cx="80409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5940152" y="6453336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Tulajdonosi hitel nélkül, 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Az elemzési keretet a külső egyensúly háromféle megközelítése adja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912768" cy="535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520259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3</a:t>
            </a:fld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Az Európai Bizottság által figyelt </a:t>
            </a:r>
            <a:r>
              <a:rPr lang="hu-HU" dirty="0" err="1" smtClean="0">
                <a:latin typeface="+mj-lt"/>
              </a:rPr>
              <a:t>befekte-tési</a:t>
            </a:r>
            <a:r>
              <a:rPr lang="hu-HU" dirty="0" smtClean="0">
                <a:latin typeface="+mj-lt"/>
              </a:rPr>
              <a:t> pozíció erősen függ a fejlettségtől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5227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30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32" y="1196752"/>
            <a:ext cx="7974856" cy="522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340768"/>
            <a:ext cx="6630364" cy="74271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+mj-lt"/>
              </a:rPr>
              <a:t>Köszönöm a figyelmet!</a:t>
            </a:r>
            <a:endParaRPr lang="hu-HU" sz="4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5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99288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35000"/>
              </a:lnSpc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Reálgazdasági megközelítés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59189"/>
          </a:xfrm>
        </p:spPr>
        <p:txBody>
          <a:bodyPr>
            <a:noAutofit/>
          </a:bodyPr>
          <a:lstStyle/>
          <a:p>
            <a:r>
              <a:rPr lang="hu-HU" sz="3150" dirty="0" smtClean="0">
                <a:latin typeface="+mj-lt"/>
              </a:rPr>
              <a:t>A külső pozíció újabb javulása a jövedelem- és a transzferegyenleghez kötődik</a:t>
            </a:r>
            <a:endParaRPr lang="hu-HU" sz="3150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35896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5</a:t>
            </a:fld>
            <a:endParaRPr lang="hu-HU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508" y="1196752"/>
            <a:ext cx="7966980" cy="52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7740352" y="63813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külkereskedelem többlete a belső </a:t>
            </a:r>
            <a:r>
              <a:rPr lang="hu-HU" dirty="0" err="1" smtClean="0">
                <a:latin typeface="+mj-lt"/>
              </a:rPr>
              <a:t>keres-let</a:t>
            </a:r>
            <a:r>
              <a:rPr lang="hu-HU" dirty="0" smtClean="0">
                <a:latin typeface="+mj-lt"/>
              </a:rPr>
              <a:t> magas növekedése ellenére stagnált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66728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6</a:t>
            </a:fld>
            <a:endParaRPr lang="hu-HU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64" y="1196752"/>
            <a:ext cx="80409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Az erős belső kereslet mellett csökkent az áruegyenleg, miközben nőtt a szolgáltatás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07904" y="6448251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latin typeface="+mj-lt"/>
              </a:rPr>
              <a:pPr algn="ctr">
                <a:defRPr/>
              </a:pPr>
              <a:t>7</a:t>
            </a:fld>
            <a:endParaRPr lang="hu-HU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26447"/>
            <a:ext cx="7885359" cy="51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5652120" y="638132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Négy negyedéves GDP-arányos adatok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8112" y="188640"/>
            <a:ext cx="8028384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cserearány javulása jelentősen növelte a külkereskedelem többletét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779912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8</a:t>
            </a:fld>
            <a:endParaRPr lang="hu-H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041" y="1268761"/>
            <a:ext cx="780843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dirty="0" smtClean="0">
                <a:latin typeface="+mj-lt"/>
              </a:rPr>
              <a:t>A külső adósság és a hozamok </a:t>
            </a:r>
            <a:r>
              <a:rPr lang="hu-HU" dirty="0" err="1" smtClean="0">
                <a:latin typeface="+mj-lt"/>
              </a:rPr>
              <a:t>csökkenésé-vel</a:t>
            </a:r>
            <a:r>
              <a:rPr lang="hu-HU" dirty="0" smtClean="0">
                <a:latin typeface="+mj-lt"/>
              </a:rPr>
              <a:t> összhangban csökken a kamategyenleg</a:t>
            </a:r>
            <a:endParaRPr lang="hu-HU" dirty="0">
              <a:latin typeface="+mj-lt"/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latin typeface="+mj-lt"/>
              </a:rPr>
              <a:t>Magyar Nemzeti Bank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>
          <a:xfrm>
            <a:off x="3635896" y="6448251"/>
            <a:ext cx="20574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01AEF3-AFFE-433D-8A34-08D966C25545}" type="slidenum">
              <a:rPr lang="hu-HU">
                <a:latin typeface="+mj-lt"/>
              </a:rPr>
              <a:pPr algn="ctr"/>
              <a:t>9</a:t>
            </a:fld>
            <a:endParaRPr lang="hu-HU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121" y="1226447"/>
            <a:ext cx="7885359" cy="51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7668344" y="63813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+mj-lt"/>
              </a:rPr>
              <a:t>GDP arányában</a:t>
            </a:r>
          </a:p>
        </p:txBody>
      </p:sp>
    </p:spTree>
    <p:extLst>
      <p:ext uri="{BB962C8B-B14F-4D97-AF65-F5344CB8AC3E}">
        <p14:creationId xmlns="" xmlns:p14="http://schemas.microsoft.com/office/powerpoint/2010/main" val="3900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gyéni 4. séma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002060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- Copy" id="{A6E18F42-4C8D-4CA8-9D0A-76D34F19F356}" vid="{B9AC78A0-FCF5-499D-9485-92EF708ADE0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4778</TotalTime>
  <Words>561</Words>
  <Application>Microsoft Office PowerPoint</Application>
  <PresentationFormat>Diavetítés a képernyőre (4:3 oldalarány)</PresentationFormat>
  <Paragraphs>144</Paragraphs>
  <Slides>31</Slides>
  <Notes>28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blank</vt:lpstr>
      <vt:lpstr>Fizetési mérleg jelentés</vt:lpstr>
      <vt:lpstr>Fő üzenetek</vt:lpstr>
      <vt:lpstr>Az elemzési keretet a külső egyensúly háromféle megközelítése adja</vt:lpstr>
      <vt:lpstr>4. dia</vt:lpstr>
      <vt:lpstr>A külső pozíció újabb javulása a jövedelem- és a transzferegyenleghez kötődik</vt:lpstr>
      <vt:lpstr>A külkereskedelem többlete a belső keres-let magas növekedése ellenére stagnált</vt:lpstr>
      <vt:lpstr>Az erős belső kereslet mellett csökkent az áruegyenleg, miközben nőtt a szolgáltatás</vt:lpstr>
      <vt:lpstr>A cserearány javulása jelentősen növelte a külkereskedelem többletét</vt:lpstr>
      <vt:lpstr>A külső adósság és a hozamok csökkenésé-vel összhangban csökken a kamategyenleg</vt:lpstr>
      <vt:lpstr>A transzferegyenleg növekedése mögött az újabb csúcsot elérő EU-transzfer áll</vt:lpstr>
      <vt:lpstr>11. dia</vt:lpstr>
      <vt:lpstr>A megtakarítást a külföldi hitelek törlesz-tésére fordítjuk, miközben újra nőtt az FDI</vt:lpstr>
      <vt:lpstr>A banki forráskiáramlás lassult, az állam és vállalat nettó külső adóssága csökkent</vt:lpstr>
      <vt:lpstr>14. dia</vt:lpstr>
      <vt:lpstr>További mérséklődés a nettó külső adósságban …</vt:lpstr>
      <vt:lpstr>… amit 2014-ben az ár- és árfolyamhatás fékezett, a magasabb GDP támogatott</vt:lpstr>
      <vt:lpstr>A bankok bruttó külső adóssága a magán-szektor devizahiteleivel együtt csökken</vt:lpstr>
      <vt:lpstr>A rövid külső adósság 2014 során folyamatosan csökkent</vt:lpstr>
      <vt:lpstr>19. dia</vt:lpstr>
      <vt:lpstr>Mindhárom szektornak jelentős szerepe van a külső finanszírozási képességben</vt:lpstr>
      <vt:lpstr>A lakossági portfolió-átrendeződés lassul, de az állampapírtartás még emelkedik</vt:lpstr>
      <vt:lpstr>Az alacsony infláció visszaszorítja a bank-betétet és növeli a likvid eszköz keresletet</vt:lpstr>
      <vt:lpstr>Az állam külső függősége folyamatosan mérséklődik</vt:lpstr>
      <vt:lpstr>24. dia</vt:lpstr>
      <vt:lpstr>2014-ben a nagy külső finanszírozási képesség magas növekedéssel járt együtt</vt:lpstr>
      <vt:lpstr>Régiós összevetésben jóval kedvezőbb külkereskedelmi többlet, illetve transzfer</vt:lpstr>
      <vt:lpstr>Magyarországon látványosan nagyobb a szolgáltatásegyenleg többlete</vt:lpstr>
      <vt:lpstr>A régiós országokénál nagyobb lakossági és vállalati megtakarítás, visszafogott hiány</vt:lpstr>
      <vt:lpstr>A nettó külső adósság közeledik a régióhoz – de még így is jóval meghaladja az átlagot</vt:lpstr>
      <vt:lpstr>Az Európai Bizottság által figyelt befekte-tési pozíció erősen függ a fejlettségtől</vt:lpstr>
      <vt:lpstr>31. dia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Milyen folyamatokról informál a fizetési mérleg</dc:title>
  <dc:creator>koroknaip</dc:creator>
  <cp:lastModifiedBy>mnb</cp:lastModifiedBy>
  <cp:revision>439</cp:revision>
  <dcterms:created xsi:type="dcterms:W3CDTF">2014-01-08T15:21:26Z</dcterms:created>
  <dcterms:modified xsi:type="dcterms:W3CDTF">2015-04-01T15:23:01Z</dcterms:modified>
</cp:coreProperties>
</file>