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4" r:id="rId1"/>
  </p:sldMasterIdLst>
  <p:notesMasterIdLst>
    <p:notesMasterId r:id="rId42"/>
  </p:notesMasterIdLst>
  <p:handoutMasterIdLst>
    <p:handoutMasterId r:id="rId43"/>
  </p:handoutMasterIdLst>
  <p:sldIdLst>
    <p:sldId id="260" r:id="rId2"/>
    <p:sldId id="421" r:id="rId3"/>
    <p:sldId id="412" r:id="rId4"/>
    <p:sldId id="351" r:id="rId5"/>
    <p:sldId id="323" r:id="rId6"/>
    <p:sldId id="360" r:id="rId7"/>
    <p:sldId id="367" r:id="rId8"/>
    <p:sldId id="403" r:id="rId9"/>
    <p:sldId id="404" r:id="rId10"/>
    <p:sldId id="405" r:id="rId11"/>
    <p:sldId id="406" r:id="rId12"/>
    <p:sldId id="369" r:id="rId13"/>
    <p:sldId id="402" r:id="rId14"/>
    <p:sldId id="353" r:id="rId15"/>
    <p:sldId id="318" r:id="rId16"/>
    <p:sldId id="354" r:id="rId17"/>
    <p:sldId id="355" r:id="rId18"/>
    <p:sldId id="387" r:id="rId19"/>
    <p:sldId id="386" r:id="rId20"/>
    <p:sldId id="358" r:id="rId21"/>
    <p:sldId id="382" r:id="rId22"/>
    <p:sldId id="295" r:id="rId23"/>
    <p:sldId id="357" r:id="rId24"/>
    <p:sldId id="315" r:id="rId25"/>
    <p:sldId id="385" r:id="rId26"/>
    <p:sldId id="411" r:id="rId27"/>
    <p:sldId id="390" r:id="rId28"/>
    <p:sldId id="379" r:id="rId29"/>
    <p:sldId id="413" r:id="rId30"/>
    <p:sldId id="414" r:id="rId31"/>
    <p:sldId id="415" r:id="rId32"/>
    <p:sldId id="416" r:id="rId33"/>
    <p:sldId id="417" r:id="rId34"/>
    <p:sldId id="418" r:id="rId35"/>
    <p:sldId id="361" r:id="rId36"/>
    <p:sldId id="370" r:id="rId37"/>
    <p:sldId id="407" r:id="rId38"/>
    <p:sldId id="372" r:id="rId39"/>
    <p:sldId id="373" r:id="rId40"/>
    <p:sldId id="423" r:id="rId41"/>
  </p:sldIdLst>
  <p:sldSz cx="9144000" cy="6858000" type="screen4x3"/>
  <p:notesSz cx="6797675" cy="9926638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pos="2880">
          <p15:clr>
            <a:srgbClr val="A4A3A4"/>
          </p15:clr>
        </p15:guide>
        <p15:guide id="4" pos="385">
          <p15:clr>
            <a:srgbClr val="A4A3A4"/>
          </p15:clr>
        </p15:guide>
        <p15:guide id="5" pos="53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teigervald" initials="a" lastIdx="1" clrIdx="0"/>
  <p:cmAuthor id="1" name="Bartha Lajos" initials="B.L." lastIdx="16" clrIdx="1"/>
  <p:cmAuthor id="2" name="Divéki Éva" initials="d.é.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452"/>
    <a:srgbClr val="92B93B"/>
    <a:srgbClr val="777063"/>
    <a:srgbClr val="A69F94"/>
    <a:srgbClr val="EAB92A"/>
    <a:srgbClr val="5DB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7" autoAdjust="0"/>
    <p:restoredTop sz="93863" autoAdjust="0"/>
  </p:normalViewPr>
  <p:slideViewPr>
    <p:cSldViewPr>
      <p:cViewPr varScale="1">
        <p:scale>
          <a:sx n="103" d="100"/>
          <a:sy n="103" d="100"/>
        </p:scale>
        <p:origin x="1344" y="114"/>
      </p:cViewPr>
      <p:guideLst>
        <p:guide orient="horz" pos="255"/>
        <p:guide orient="horz" pos="663"/>
        <p:guide pos="2880"/>
        <p:guide pos="385"/>
        <p:guide pos="5329"/>
      </p:guideLst>
    </p:cSldViewPr>
  </p:slideViewPr>
  <p:outlineViewPr>
    <p:cViewPr>
      <p:scale>
        <a:sx n="33" d="100"/>
        <a:sy n="33" d="100"/>
      </p:scale>
      <p:origin x="0" y="-45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096" y="-8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Pénzügyi infrastruktúrák forgalma - Darabszám</a:t>
            </a:r>
          </a:p>
        </c:rich>
      </c:tx>
      <c:layout>
        <c:manualLayout>
          <c:xMode val="edge"/>
          <c:yMode val="edge"/>
          <c:x val="0.1383751093613298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1FD-4EB1-8411-0BC5FBAF2B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1FD-4EB1-8411-0BC5FBAF2B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1FD-4EB1-8411-0BC5FBAF2B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1FD-4EB1-8411-0BC5FBAF2B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1FD-4EB1-8411-0BC5FBAF2B05}"/>
              </c:ext>
            </c:extLst>
          </c:dPt>
          <c:dLbls>
            <c:dLbl>
              <c:idx val="0"/>
              <c:layout>
                <c:manualLayout>
                  <c:x val="0.16111111111111112"/>
                  <c:y val="1.85185185185185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FD-4EB1-8411-0BC5FBAF2B0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1FD-4EB1-8411-0BC5FBAF2B0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1FD-4EB1-8411-0BC5FBAF2B05}"/>
                </c:ext>
              </c:extLst>
            </c:dLbl>
            <c:dLbl>
              <c:idx val="3"/>
              <c:layout>
                <c:manualLayout>
                  <c:x val="-0.14722222222222223"/>
                  <c:y val="4.16666666666666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FD-4EB1-8411-0BC5FBAF2B05}"/>
                </c:ext>
              </c:extLst>
            </c:dLbl>
            <c:dLbl>
              <c:idx val="4"/>
              <c:layout>
                <c:manualLayout>
                  <c:x val="3.0555555555555555E-2"/>
                  <c:y val="-1.85185185185185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FD-4EB1-8411-0BC5FBAF2B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számítások!$A$19:$A$23</c:f>
              <c:strCache>
                <c:ptCount val="5"/>
                <c:pt idx="0">
                  <c:v>VIBER</c:v>
                </c:pt>
                <c:pt idx="1">
                  <c:v>BKR éjszakai elszámolás</c:v>
                </c:pt>
                <c:pt idx="2">
                  <c:v>BKR napközbeni elszámolás</c:v>
                </c:pt>
                <c:pt idx="3">
                  <c:v>KELER</c:v>
                </c:pt>
                <c:pt idx="4">
                  <c:v>KELER KSZF</c:v>
                </c:pt>
              </c:strCache>
            </c:strRef>
          </c:cat>
          <c:val>
            <c:numRef>
              <c:f>számítások!$B$19:$B$23</c:f>
              <c:numCache>
                <c:formatCode>#,##0</c:formatCode>
                <c:ptCount val="5"/>
                <c:pt idx="0" formatCode="General">
                  <c:v>1545</c:v>
                </c:pt>
                <c:pt idx="1">
                  <c:v>100664</c:v>
                </c:pt>
                <c:pt idx="2">
                  <c:v>190176</c:v>
                </c:pt>
                <c:pt idx="3" formatCode="General">
                  <c:v>855</c:v>
                </c:pt>
                <c:pt idx="4">
                  <c:v>9455.7999999999993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1FD-4EB1-8411-0BC5FBAF2B0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Pénzügyi infrastruktúrák</a:t>
            </a:r>
            <a:r>
              <a:rPr lang="hu-HU" sz="1200"/>
              <a:t> forgalma - érték</a:t>
            </a:r>
            <a:endParaRPr lang="en-US" sz="1200"/>
          </a:p>
        </c:rich>
      </c:tx>
      <c:layout>
        <c:manualLayout>
          <c:xMode val="edge"/>
          <c:yMode val="edge"/>
          <c:x val="0.22038888888888888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31D-4395-8E6E-81513BBCEE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31D-4395-8E6E-81513BBCEE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31D-4395-8E6E-81513BBCEE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31D-4395-8E6E-81513BBCEE5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31D-4395-8E6E-81513BBCEE5D}"/>
              </c:ext>
            </c:extLst>
          </c:dPt>
          <c:dLbls>
            <c:dLbl>
              <c:idx val="1"/>
              <c:layout>
                <c:manualLayout>
                  <c:x val="-2.5000000000000001E-2"/>
                  <c:y val="0.166666666666666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1D-4395-8E6E-81513BBCEE5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31D-4395-8E6E-81513BBCEE5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31D-4395-8E6E-81513BBCEE5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31D-4395-8E6E-81513BBCEE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számítások!$A$13:$A$17</c:f>
              <c:strCache>
                <c:ptCount val="5"/>
                <c:pt idx="0">
                  <c:v>VIBER</c:v>
                </c:pt>
                <c:pt idx="1">
                  <c:v>BKR éjszakai elszámolás</c:v>
                </c:pt>
                <c:pt idx="2">
                  <c:v>BKR napközbeni elszámolás</c:v>
                </c:pt>
                <c:pt idx="3">
                  <c:v>KELER</c:v>
                </c:pt>
                <c:pt idx="4">
                  <c:v>KELER KSZF</c:v>
                </c:pt>
              </c:strCache>
            </c:strRef>
          </c:cat>
          <c:val>
            <c:numRef>
              <c:f>számítások!$B$13:$B$17</c:f>
              <c:numCache>
                <c:formatCode>General</c:formatCode>
                <c:ptCount val="5"/>
                <c:pt idx="0">
                  <c:v>1113.0999999999999</c:v>
                </c:pt>
                <c:pt idx="1">
                  <c:v>13.7</c:v>
                </c:pt>
                <c:pt idx="2">
                  <c:v>82.9</c:v>
                </c:pt>
                <c:pt idx="3">
                  <c:v>240.6</c:v>
                </c:pt>
                <c:pt idx="4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31D-4395-8E6E-81513BBCEE5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8DB27-3BBF-4F34-B318-8A77E2800137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B2BD2A6C-D786-4818-B09F-DD904E93B28A}">
      <dgm:prSet phldrT="[Szöveg]" custT="1"/>
      <dgm:spPr/>
      <dgm:t>
        <a:bodyPr/>
        <a:lstStyle/>
        <a:p>
          <a:endParaRPr lang="hu-HU" sz="2400" dirty="0"/>
        </a:p>
      </dgm:t>
    </dgm:pt>
    <dgm:pt modelId="{F13EF4EA-CFD1-4BDA-9250-B78FD046B40E}" type="parTrans" cxnId="{A21FDC06-1033-48CA-BFC3-443942808496}">
      <dgm:prSet/>
      <dgm:spPr/>
      <dgm:t>
        <a:bodyPr/>
        <a:lstStyle/>
        <a:p>
          <a:endParaRPr lang="hu-HU"/>
        </a:p>
      </dgm:t>
    </dgm:pt>
    <dgm:pt modelId="{0372A2CA-FC7A-46B5-9CFB-165BF877CEB0}" type="sibTrans" cxnId="{A21FDC06-1033-48CA-BFC3-443942808496}">
      <dgm:prSet/>
      <dgm:spPr/>
      <dgm:t>
        <a:bodyPr/>
        <a:lstStyle/>
        <a:p>
          <a:endParaRPr lang="hu-HU"/>
        </a:p>
      </dgm:t>
    </dgm:pt>
    <dgm:pt modelId="{B75C8FB3-B2F2-4187-AF3A-AAC66BB4B0ED}">
      <dgm:prSet phldrT="[Szöveg]" custT="1"/>
      <dgm:spPr/>
      <dgm:t>
        <a:bodyPr/>
        <a:lstStyle/>
        <a:p>
          <a:endParaRPr lang="hu-HU" sz="2400" dirty="0"/>
        </a:p>
      </dgm:t>
    </dgm:pt>
    <dgm:pt modelId="{B5A8C380-DDC7-4A89-9C07-A5F80DAEA9AD}" type="parTrans" cxnId="{EBD03C82-9BA6-40E1-AFDD-13E37C7E9718}">
      <dgm:prSet/>
      <dgm:spPr/>
      <dgm:t>
        <a:bodyPr/>
        <a:lstStyle/>
        <a:p>
          <a:endParaRPr lang="hu-HU"/>
        </a:p>
      </dgm:t>
    </dgm:pt>
    <dgm:pt modelId="{03FAA13C-1AAB-4ECD-9994-CEA8B1F8E788}" type="sibTrans" cxnId="{EBD03C82-9BA6-40E1-AFDD-13E37C7E9718}">
      <dgm:prSet/>
      <dgm:spPr/>
      <dgm:t>
        <a:bodyPr/>
        <a:lstStyle/>
        <a:p>
          <a:endParaRPr lang="hu-HU"/>
        </a:p>
      </dgm:t>
    </dgm:pt>
    <dgm:pt modelId="{EBB9246C-73DC-4C98-9F69-5A8638E7CC62}">
      <dgm:prSet custT="1"/>
      <dgm:spPr/>
      <dgm:t>
        <a:bodyPr/>
        <a:lstStyle/>
        <a:p>
          <a:endParaRPr lang="hu-HU" sz="2400" dirty="0"/>
        </a:p>
      </dgm:t>
    </dgm:pt>
    <dgm:pt modelId="{F82D341D-A185-4D47-8D3D-39F9AFEA82FB}" type="parTrans" cxnId="{77BCECE1-51F5-4C23-B4B2-12B8E02D9308}">
      <dgm:prSet/>
      <dgm:spPr/>
      <dgm:t>
        <a:bodyPr/>
        <a:lstStyle/>
        <a:p>
          <a:endParaRPr lang="hu-HU"/>
        </a:p>
      </dgm:t>
    </dgm:pt>
    <dgm:pt modelId="{F8C969AA-F67D-46D4-AF1B-D870002640E0}" type="sibTrans" cxnId="{77BCECE1-51F5-4C23-B4B2-12B8E02D9308}">
      <dgm:prSet/>
      <dgm:spPr/>
      <dgm:t>
        <a:bodyPr/>
        <a:lstStyle/>
        <a:p>
          <a:endParaRPr lang="hu-HU"/>
        </a:p>
      </dgm:t>
    </dgm:pt>
    <dgm:pt modelId="{2F81DE00-F5BE-4FAD-9851-08A4C6318915}">
      <dgm:prSet phldrT="[Szöveg]" custT="1"/>
      <dgm:spPr/>
      <dgm:t>
        <a:bodyPr/>
        <a:lstStyle/>
        <a:p>
          <a:endParaRPr lang="hu-HU" sz="2400" dirty="0"/>
        </a:p>
      </dgm:t>
    </dgm:pt>
    <dgm:pt modelId="{63F9C975-54F5-408B-889C-597B0848DCA3}" type="sibTrans" cxnId="{4BEFD850-F34F-4638-83CA-D319464629DA}">
      <dgm:prSet/>
      <dgm:spPr/>
      <dgm:t>
        <a:bodyPr/>
        <a:lstStyle/>
        <a:p>
          <a:endParaRPr lang="hu-HU"/>
        </a:p>
      </dgm:t>
    </dgm:pt>
    <dgm:pt modelId="{9BDB524A-1925-4D8B-B236-A2078F8C74D8}" type="parTrans" cxnId="{4BEFD850-F34F-4638-83CA-D319464629DA}">
      <dgm:prSet/>
      <dgm:spPr/>
      <dgm:t>
        <a:bodyPr/>
        <a:lstStyle/>
        <a:p>
          <a:endParaRPr lang="hu-HU"/>
        </a:p>
      </dgm:t>
    </dgm:pt>
    <dgm:pt modelId="{FA37AC62-F5A6-4DD7-A70E-BB52E26C6441}" type="pres">
      <dgm:prSet presAssocID="{5228DB27-3BBF-4F34-B318-8A77E2800137}" presName="Name0" presStyleCnt="0">
        <dgm:presLayoutVars>
          <dgm:dir/>
          <dgm:resizeHandles val="exact"/>
        </dgm:presLayoutVars>
      </dgm:prSet>
      <dgm:spPr/>
    </dgm:pt>
    <dgm:pt modelId="{6017FA15-BA7E-4D65-BE2C-4AADE2C5E7A1}" type="pres">
      <dgm:prSet presAssocID="{5228DB27-3BBF-4F34-B318-8A77E2800137}" presName="arrow" presStyleLbl="bgShp" presStyleIdx="0" presStyleCnt="1" custScaleY="68855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189EA2B-19D3-4711-A6D2-8730197895BB}" type="pres">
      <dgm:prSet presAssocID="{5228DB27-3BBF-4F34-B318-8A77E2800137}" presName="points" presStyleCnt="0"/>
      <dgm:spPr/>
    </dgm:pt>
    <dgm:pt modelId="{2D138178-4757-4BD3-BF2D-1C3155BF1813}" type="pres">
      <dgm:prSet presAssocID="{EBB9246C-73DC-4C98-9F69-5A8638E7CC62}" presName="compositeA" presStyleCnt="0"/>
      <dgm:spPr/>
    </dgm:pt>
    <dgm:pt modelId="{D5A07CAF-E23C-463E-AF01-7FE41F283492}" type="pres">
      <dgm:prSet presAssocID="{EBB9246C-73DC-4C98-9F69-5A8638E7CC62}" presName="textA" presStyleLbl="revTx" presStyleIdx="0" presStyleCnt="4" custScaleX="193963">
        <dgm:presLayoutVars>
          <dgm:bulletEnabled val="1"/>
        </dgm:presLayoutVars>
      </dgm:prSet>
      <dgm:spPr/>
    </dgm:pt>
    <dgm:pt modelId="{A959B234-D4B8-486C-920A-2436C1CD586F}" type="pres">
      <dgm:prSet presAssocID="{EBB9246C-73DC-4C98-9F69-5A8638E7CC62}" presName="circleA" presStyleLbl="node1" presStyleIdx="0" presStyleCnt="4" custLinFactX="27769" custLinFactNeighborX="100000" custLinFactNeighborY="-5336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12C8BDD-0920-4410-A11D-9830D8BF0CCD}" type="pres">
      <dgm:prSet presAssocID="{EBB9246C-73DC-4C98-9F69-5A8638E7CC62}" presName="spaceA" presStyleCnt="0"/>
      <dgm:spPr/>
    </dgm:pt>
    <dgm:pt modelId="{D7580244-F961-423C-BDEA-28F5A2365FEC}" type="pres">
      <dgm:prSet presAssocID="{F8C969AA-F67D-46D4-AF1B-D870002640E0}" presName="space" presStyleCnt="0"/>
      <dgm:spPr/>
    </dgm:pt>
    <dgm:pt modelId="{A8B2D79A-CEB1-4AA4-AA46-57F7068ACCB9}" type="pres">
      <dgm:prSet presAssocID="{B2BD2A6C-D786-4818-B09F-DD904E93B28A}" presName="compositeB" presStyleCnt="0"/>
      <dgm:spPr/>
    </dgm:pt>
    <dgm:pt modelId="{61EA1DE0-4226-455A-85FD-CCCE130A4465}" type="pres">
      <dgm:prSet presAssocID="{B2BD2A6C-D786-4818-B09F-DD904E93B28A}" presName="textB" presStyleLbl="revTx" presStyleIdx="1" presStyleCnt="4" custScaleX="429039" custScaleY="88391">
        <dgm:presLayoutVars>
          <dgm:bulletEnabled val="1"/>
        </dgm:presLayoutVars>
      </dgm:prSet>
      <dgm:spPr/>
    </dgm:pt>
    <dgm:pt modelId="{D58A39A0-C5A7-4B86-BFF1-CDAEB0150816}" type="pres">
      <dgm:prSet presAssocID="{B2BD2A6C-D786-4818-B09F-DD904E93B28A}" presName="circleB" presStyleLbl="node1" presStyleIdx="1" presStyleCnt="4" custLinFactX="40531" custLinFactNeighborX="100000" custLinFactNeighborY="-21757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E8D59FF-100F-41BE-B4CD-695BCDB37E9A}" type="pres">
      <dgm:prSet presAssocID="{B2BD2A6C-D786-4818-B09F-DD904E93B28A}" presName="spaceB" presStyleCnt="0"/>
      <dgm:spPr/>
    </dgm:pt>
    <dgm:pt modelId="{7FE2EE93-8238-4671-925F-6FA37158717D}" type="pres">
      <dgm:prSet presAssocID="{0372A2CA-FC7A-46B5-9CFB-165BF877CEB0}" presName="space" presStyleCnt="0"/>
      <dgm:spPr/>
    </dgm:pt>
    <dgm:pt modelId="{503AC459-54C2-4458-8045-AD5299C0FB80}" type="pres">
      <dgm:prSet presAssocID="{B75C8FB3-B2F2-4187-AF3A-AAC66BB4B0ED}" presName="compositeA" presStyleCnt="0"/>
      <dgm:spPr/>
    </dgm:pt>
    <dgm:pt modelId="{86972C27-FB30-4208-A839-664F4401F947}" type="pres">
      <dgm:prSet presAssocID="{B75C8FB3-B2F2-4187-AF3A-AAC66BB4B0ED}" presName="textA" presStyleLbl="revTx" presStyleIdx="2" presStyleCnt="4" custScaleX="278239">
        <dgm:presLayoutVars>
          <dgm:bulletEnabled val="1"/>
        </dgm:presLayoutVars>
      </dgm:prSet>
      <dgm:spPr/>
    </dgm:pt>
    <dgm:pt modelId="{FC8D95DF-58D1-4C7A-AF65-184D8CCA337B}" type="pres">
      <dgm:prSet presAssocID="{B75C8FB3-B2F2-4187-AF3A-AAC66BB4B0ED}" presName="circleA" presStyleLbl="node1" presStyleIdx="2" presStyleCnt="4" custLinFactNeighborX="88253" custLinFactNeighborY="-84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F8FB4B7-98C5-42F3-B7DD-DD134F285F21}" type="pres">
      <dgm:prSet presAssocID="{B75C8FB3-B2F2-4187-AF3A-AAC66BB4B0ED}" presName="spaceA" presStyleCnt="0"/>
      <dgm:spPr/>
    </dgm:pt>
    <dgm:pt modelId="{9895F845-E0C1-4FE9-B1A5-57C55271E875}" type="pres">
      <dgm:prSet presAssocID="{03FAA13C-1AAB-4ECD-9994-CEA8B1F8E788}" presName="space" presStyleCnt="0"/>
      <dgm:spPr/>
    </dgm:pt>
    <dgm:pt modelId="{FA56FF4D-407E-400A-BB92-A4926CDD183B}" type="pres">
      <dgm:prSet presAssocID="{2F81DE00-F5BE-4FAD-9851-08A4C6318915}" presName="compositeB" presStyleCnt="0"/>
      <dgm:spPr/>
    </dgm:pt>
    <dgm:pt modelId="{DBCED3AC-895F-4F00-81C4-7A05BA909A87}" type="pres">
      <dgm:prSet presAssocID="{2F81DE00-F5BE-4FAD-9851-08A4C6318915}" presName="textB" presStyleLbl="revTx" presStyleIdx="3" presStyleCnt="4" custScaleX="432118" custScaleY="63773" custLinFactNeighborX="17430" custLinFactNeighborY="-17743">
        <dgm:presLayoutVars>
          <dgm:bulletEnabled val="1"/>
        </dgm:presLayoutVars>
      </dgm:prSet>
      <dgm:spPr/>
    </dgm:pt>
    <dgm:pt modelId="{5421C88F-E20C-41AD-BA83-2C5D81844512}" type="pres">
      <dgm:prSet presAssocID="{2F81DE00-F5BE-4FAD-9851-08A4C6318915}" presName="circleB" presStyleLbl="node1" presStyleIdx="3" presStyleCnt="4" custLinFactNeighborX="37028" custLinFactNeighborY="-5006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62424C4-CD2A-47B1-92EB-0AF0C93AA145}" type="pres">
      <dgm:prSet presAssocID="{2F81DE00-F5BE-4FAD-9851-08A4C6318915}" presName="spaceB" presStyleCnt="0"/>
      <dgm:spPr/>
    </dgm:pt>
  </dgm:ptLst>
  <dgm:cxnLst>
    <dgm:cxn modelId="{A21FDC06-1033-48CA-BFC3-443942808496}" srcId="{5228DB27-3BBF-4F34-B318-8A77E2800137}" destId="{B2BD2A6C-D786-4818-B09F-DD904E93B28A}" srcOrd="1" destOrd="0" parTransId="{F13EF4EA-CFD1-4BDA-9250-B78FD046B40E}" sibTransId="{0372A2CA-FC7A-46B5-9CFB-165BF877CEB0}"/>
    <dgm:cxn modelId="{8D214217-2698-4BB7-94CB-72ABCB2A3C79}" type="presOf" srcId="{B75C8FB3-B2F2-4187-AF3A-AAC66BB4B0ED}" destId="{86972C27-FB30-4208-A839-664F4401F947}" srcOrd="0" destOrd="0" presId="urn:microsoft.com/office/officeart/2005/8/layout/hProcess11"/>
    <dgm:cxn modelId="{61547027-9CB4-452B-ADC5-7C699422FE5E}" type="presOf" srcId="{5228DB27-3BBF-4F34-B318-8A77E2800137}" destId="{FA37AC62-F5A6-4DD7-A70E-BB52E26C6441}" srcOrd="0" destOrd="0" presId="urn:microsoft.com/office/officeart/2005/8/layout/hProcess11"/>
    <dgm:cxn modelId="{80E8DC67-A173-4456-8BD0-A3BE6B602B74}" type="presOf" srcId="{B2BD2A6C-D786-4818-B09F-DD904E93B28A}" destId="{61EA1DE0-4226-455A-85FD-CCCE130A4465}" srcOrd="0" destOrd="0" presId="urn:microsoft.com/office/officeart/2005/8/layout/hProcess11"/>
    <dgm:cxn modelId="{4BEFD850-F34F-4638-83CA-D319464629DA}" srcId="{5228DB27-3BBF-4F34-B318-8A77E2800137}" destId="{2F81DE00-F5BE-4FAD-9851-08A4C6318915}" srcOrd="3" destOrd="0" parTransId="{9BDB524A-1925-4D8B-B236-A2078F8C74D8}" sibTransId="{63F9C975-54F5-408B-889C-597B0848DCA3}"/>
    <dgm:cxn modelId="{EBD03C82-9BA6-40E1-AFDD-13E37C7E9718}" srcId="{5228DB27-3BBF-4F34-B318-8A77E2800137}" destId="{B75C8FB3-B2F2-4187-AF3A-AAC66BB4B0ED}" srcOrd="2" destOrd="0" parTransId="{B5A8C380-DDC7-4A89-9C07-A5F80DAEA9AD}" sibTransId="{03FAA13C-1AAB-4ECD-9994-CEA8B1F8E788}"/>
    <dgm:cxn modelId="{E058BFBD-6627-4D05-8F10-FC7CE9FE2626}" type="presOf" srcId="{2F81DE00-F5BE-4FAD-9851-08A4C6318915}" destId="{DBCED3AC-895F-4F00-81C4-7A05BA909A87}" srcOrd="0" destOrd="0" presId="urn:microsoft.com/office/officeart/2005/8/layout/hProcess11"/>
    <dgm:cxn modelId="{77BCECE1-51F5-4C23-B4B2-12B8E02D9308}" srcId="{5228DB27-3BBF-4F34-B318-8A77E2800137}" destId="{EBB9246C-73DC-4C98-9F69-5A8638E7CC62}" srcOrd="0" destOrd="0" parTransId="{F82D341D-A185-4D47-8D3D-39F9AFEA82FB}" sibTransId="{F8C969AA-F67D-46D4-AF1B-D870002640E0}"/>
    <dgm:cxn modelId="{AAA026F6-F245-402A-ABC6-363431C832C7}" type="presOf" srcId="{EBB9246C-73DC-4C98-9F69-5A8638E7CC62}" destId="{D5A07CAF-E23C-463E-AF01-7FE41F283492}" srcOrd="0" destOrd="0" presId="urn:microsoft.com/office/officeart/2005/8/layout/hProcess11"/>
    <dgm:cxn modelId="{64C7F675-06B7-454F-A31E-82240EFF6B99}" type="presParOf" srcId="{FA37AC62-F5A6-4DD7-A70E-BB52E26C6441}" destId="{6017FA15-BA7E-4D65-BE2C-4AADE2C5E7A1}" srcOrd="0" destOrd="0" presId="urn:microsoft.com/office/officeart/2005/8/layout/hProcess11"/>
    <dgm:cxn modelId="{33219214-0678-4C99-9FCD-F6EF50BE7E2D}" type="presParOf" srcId="{FA37AC62-F5A6-4DD7-A70E-BB52E26C6441}" destId="{E189EA2B-19D3-4711-A6D2-8730197895BB}" srcOrd="1" destOrd="0" presId="urn:microsoft.com/office/officeart/2005/8/layout/hProcess11"/>
    <dgm:cxn modelId="{5EE94E4E-114E-4467-84B7-04CCF219F891}" type="presParOf" srcId="{E189EA2B-19D3-4711-A6D2-8730197895BB}" destId="{2D138178-4757-4BD3-BF2D-1C3155BF1813}" srcOrd="0" destOrd="0" presId="urn:microsoft.com/office/officeart/2005/8/layout/hProcess11"/>
    <dgm:cxn modelId="{20594583-772D-4C83-BED2-F446685398E0}" type="presParOf" srcId="{2D138178-4757-4BD3-BF2D-1C3155BF1813}" destId="{D5A07CAF-E23C-463E-AF01-7FE41F283492}" srcOrd="0" destOrd="0" presId="urn:microsoft.com/office/officeart/2005/8/layout/hProcess11"/>
    <dgm:cxn modelId="{E7C4FEDB-6E2D-4692-9421-57E1CA98E5DB}" type="presParOf" srcId="{2D138178-4757-4BD3-BF2D-1C3155BF1813}" destId="{A959B234-D4B8-486C-920A-2436C1CD586F}" srcOrd="1" destOrd="0" presId="urn:microsoft.com/office/officeart/2005/8/layout/hProcess11"/>
    <dgm:cxn modelId="{E6998B93-675D-4804-81BC-9646DFF4FE45}" type="presParOf" srcId="{2D138178-4757-4BD3-BF2D-1C3155BF1813}" destId="{112C8BDD-0920-4410-A11D-9830D8BF0CCD}" srcOrd="2" destOrd="0" presId="urn:microsoft.com/office/officeart/2005/8/layout/hProcess11"/>
    <dgm:cxn modelId="{6880A1AC-40CA-447F-84BE-6D6ABEDF0E7E}" type="presParOf" srcId="{E189EA2B-19D3-4711-A6D2-8730197895BB}" destId="{D7580244-F961-423C-BDEA-28F5A2365FEC}" srcOrd="1" destOrd="0" presId="urn:microsoft.com/office/officeart/2005/8/layout/hProcess11"/>
    <dgm:cxn modelId="{F2740705-DA09-40A9-89CC-BA0E06D8BB34}" type="presParOf" srcId="{E189EA2B-19D3-4711-A6D2-8730197895BB}" destId="{A8B2D79A-CEB1-4AA4-AA46-57F7068ACCB9}" srcOrd="2" destOrd="0" presId="urn:microsoft.com/office/officeart/2005/8/layout/hProcess11"/>
    <dgm:cxn modelId="{AEDC9945-DE6D-4543-8AF1-B6D4D63A171E}" type="presParOf" srcId="{A8B2D79A-CEB1-4AA4-AA46-57F7068ACCB9}" destId="{61EA1DE0-4226-455A-85FD-CCCE130A4465}" srcOrd="0" destOrd="0" presId="urn:microsoft.com/office/officeart/2005/8/layout/hProcess11"/>
    <dgm:cxn modelId="{10AA7EFB-1B14-4B42-BB9C-2AF1CB08D690}" type="presParOf" srcId="{A8B2D79A-CEB1-4AA4-AA46-57F7068ACCB9}" destId="{D58A39A0-C5A7-4B86-BFF1-CDAEB0150816}" srcOrd="1" destOrd="0" presId="urn:microsoft.com/office/officeart/2005/8/layout/hProcess11"/>
    <dgm:cxn modelId="{B326D7D4-D1EC-4066-8248-5E3516992FBB}" type="presParOf" srcId="{A8B2D79A-CEB1-4AA4-AA46-57F7068ACCB9}" destId="{DE8D59FF-100F-41BE-B4CD-695BCDB37E9A}" srcOrd="2" destOrd="0" presId="urn:microsoft.com/office/officeart/2005/8/layout/hProcess11"/>
    <dgm:cxn modelId="{A518C665-F411-4C8C-B782-8F2F31C7B397}" type="presParOf" srcId="{E189EA2B-19D3-4711-A6D2-8730197895BB}" destId="{7FE2EE93-8238-4671-925F-6FA37158717D}" srcOrd="3" destOrd="0" presId="urn:microsoft.com/office/officeart/2005/8/layout/hProcess11"/>
    <dgm:cxn modelId="{35E314D2-8F1C-422E-9605-EFD21DC23CCB}" type="presParOf" srcId="{E189EA2B-19D3-4711-A6D2-8730197895BB}" destId="{503AC459-54C2-4458-8045-AD5299C0FB80}" srcOrd="4" destOrd="0" presId="urn:microsoft.com/office/officeart/2005/8/layout/hProcess11"/>
    <dgm:cxn modelId="{CFC7FC2F-57BE-4F30-A907-522B35D6F253}" type="presParOf" srcId="{503AC459-54C2-4458-8045-AD5299C0FB80}" destId="{86972C27-FB30-4208-A839-664F4401F947}" srcOrd="0" destOrd="0" presId="urn:microsoft.com/office/officeart/2005/8/layout/hProcess11"/>
    <dgm:cxn modelId="{17F38F8E-EECB-4523-88E2-9ED83BACB65D}" type="presParOf" srcId="{503AC459-54C2-4458-8045-AD5299C0FB80}" destId="{FC8D95DF-58D1-4C7A-AF65-184D8CCA337B}" srcOrd="1" destOrd="0" presId="urn:microsoft.com/office/officeart/2005/8/layout/hProcess11"/>
    <dgm:cxn modelId="{B8E8955F-61AD-48AF-A7A9-D1C7963380DB}" type="presParOf" srcId="{503AC459-54C2-4458-8045-AD5299C0FB80}" destId="{BF8FB4B7-98C5-42F3-B7DD-DD134F285F21}" srcOrd="2" destOrd="0" presId="urn:microsoft.com/office/officeart/2005/8/layout/hProcess11"/>
    <dgm:cxn modelId="{664E2923-33C8-4C81-9DE7-0ECCA48B1651}" type="presParOf" srcId="{E189EA2B-19D3-4711-A6D2-8730197895BB}" destId="{9895F845-E0C1-4FE9-B1A5-57C55271E875}" srcOrd="5" destOrd="0" presId="urn:microsoft.com/office/officeart/2005/8/layout/hProcess11"/>
    <dgm:cxn modelId="{365EAAA6-9805-458E-9442-21A4C1424529}" type="presParOf" srcId="{E189EA2B-19D3-4711-A6D2-8730197895BB}" destId="{FA56FF4D-407E-400A-BB92-A4926CDD183B}" srcOrd="6" destOrd="0" presId="urn:microsoft.com/office/officeart/2005/8/layout/hProcess11"/>
    <dgm:cxn modelId="{A230F819-80ED-4CAA-B5A7-02E982D1D536}" type="presParOf" srcId="{FA56FF4D-407E-400A-BB92-A4926CDD183B}" destId="{DBCED3AC-895F-4F00-81C4-7A05BA909A87}" srcOrd="0" destOrd="0" presId="urn:microsoft.com/office/officeart/2005/8/layout/hProcess11"/>
    <dgm:cxn modelId="{F92753EA-E3DE-4018-A60A-285799B07515}" type="presParOf" srcId="{FA56FF4D-407E-400A-BB92-A4926CDD183B}" destId="{5421C88F-E20C-41AD-BA83-2C5D81844512}" srcOrd="1" destOrd="0" presId="urn:microsoft.com/office/officeart/2005/8/layout/hProcess11"/>
    <dgm:cxn modelId="{842F0C42-539E-4DBF-8DE2-38CABCBFCAED}" type="presParOf" srcId="{FA56FF4D-407E-400A-BB92-A4926CDD183B}" destId="{A62424C4-CD2A-47B1-92EB-0AF0C93AA14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637872-9648-4973-A634-2B1E0D1D1B1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640A23C-A868-4E3C-8F0D-21C5CF6EC6B3}">
      <dgm:prSet phldrT="[Szöveg]"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2600" b="0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Készpénzes tranzakciók elektronizálása</a:t>
          </a:r>
        </a:p>
      </dgm:t>
    </dgm:pt>
    <dgm:pt modelId="{7B6013B6-9509-4D6A-863B-C39654C7DDC1}" type="parTrans" cxnId="{9750BD38-A0DB-4D01-A5E2-79D30793725B}">
      <dgm:prSet/>
      <dgm:spPr/>
      <dgm:t>
        <a:bodyPr/>
        <a:lstStyle/>
        <a:p>
          <a:endParaRPr lang="hu-HU"/>
        </a:p>
      </dgm:t>
    </dgm:pt>
    <dgm:pt modelId="{7BE29C07-C039-46C2-89CB-4B465A7CE1A4}" type="sibTrans" cxnId="{9750BD38-A0DB-4D01-A5E2-79D30793725B}">
      <dgm:prSet/>
      <dgm:spPr/>
      <dgm:t>
        <a:bodyPr/>
        <a:lstStyle/>
        <a:p>
          <a:endParaRPr lang="hu-HU"/>
        </a:p>
      </dgm:t>
    </dgm:pt>
    <dgm:pt modelId="{345E9B12-07AB-459B-BBEB-F7E03F821986}">
      <dgm:prSet phldrT="[Szöveg]"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20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Az MNB tanulmánya alapján 100 milliárdot lehetne megtakarítani egy fejlettebb pénzforgalommal</a:t>
          </a:r>
        </a:p>
      </dgm:t>
    </dgm:pt>
    <dgm:pt modelId="{053D0BB4-0569-481B-AC26-A1CDE5752453}" type="parTrans" cxnId="{D85E3FCD-821B-4454-9759-8FC588BC5EE9}">
      <dgm:prSet/>
      <dgm:spPr/>
      <dgm:t>
        <a:bodyPr/>
        <a:lstStyle/>
        <a:p>
          <a:endParaRPr lang="hu-HU"/>
        </a:p>
      </dgm:t>
    </dgm:pt>
    <dgm:pt modelId="{578BC757-A65F-4928-AC50-15FAD3D1AFF8}" type="sibTrans" cxnId="{D85E3FCD-821B-4454-9759-8FC588BC5EE9}">
      <dgm:prSet/>
      <dgm:spPr/>
      <dgm:t>
        <a:bodyPr/>
        <a:lstStyle/>
        <a:p>
          <a:endParaRPr lang="hu-HU"/>
        </a:p>
      </dgm:t>
    </dgm:pt>
    <dgm:pt modelId="{557F12D4-5C21-44F4-B3F8-3F1DC45203BC}">
      <dgm:prSet phldrT="[Szöveg]"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20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Az évi 3,3 milliárd db készpénzes tranzakció jelentős teret biztosít az elektronikus pénzforgalom bővítésére</a:t>
          </a:r>
        </a:p>
      </dgm:t>
    </dgm:pt>
    <dgm:pt modelId="{B740B131-3F19-4828-9EEB-1702CA180AB2}" type="parTrans" cxnId="{AFBF9176-F894-41BF-BACD-71567676E417}">
      <dgm:prSet/>
      <dgm:spPr/>
      <dgm:t>
        <a:bodyPr/>
        <a:lstStyle/>
        <a:p>
          <a:endParaRPr lang="hu-HU"/>
        </a:p>
      </dgm:t>
    </dgm:pt>
    <dgm:pt modelId="{747248D8-436B-413B-803D-4DCB355CCCC0}" type="sibTrans" cxnId="{AFBF9176-F894-41BF-BACD-71567676E417}">
      <dgm:prSet/>
      <dgm:spPr/>
      <dgm:t>
        <a:bodyPr/>
        <a:lstStyle/>
        <a:p>
          <a:endParaRPr lang="hu-HU"/>
        </a:p>
      </dgm:t>
    </dgm:pt>
    <dgm:pt modelId="{F08468BF-599A-45BF-8E58-2E777CABAAF2}">
      <dgm:prSet phldrT="[Szöveg]"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2600" b="0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Versenyképesség</a:t>
          </a:r>
        </a:p>
      </dgm:t>
    </dgm:pt>
    <dgm:pt modelId="{732B8919-2246-40A2-94EB-CE5D2FF702D4}" type="parTrans" cxnId="{0840AE16-C488-4FB3-B5B3-FB08B5D759F4}">
      <dgm:prSet/>
      <dgm:spPr/>
      <dgm:t>
        <a:bodyPr/>
        <a:lstStyle/>
        <a:p>
          <a:endParaRPr lang="hu-HU"/>
        </a:p>
      </dgm:t>
    </dgm:pt>
    <dgm:pt modelId="{579DB3CB-9EFE-4086-9301-43AFF445A134}" type="sibTrans" cxnId="{0840AE16-C488-4FB3-B5B3-FB08B5D759F4}">
      <dgm:prSet/>
      <dgm:spPr/>
      <dgm:t>
        <a:bodyPr/>
        <a:lstStyle/>
        <a:p>
          <a:endParaRPr lang="hu-HU"/>
        </a:p>
      </dgm:t>
    </dgm:pt>
    <dgm:pt modelId="{282484C3-B9C8-4E99-A223-89EE5D4F9CC2}">
      <dgm:prSet phldrT="[Szöveg]"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 fejlett pénzforgalommal rendelkező országokban már zajlik az azonnali fizetés bevezetése vagy már meg is történt</a:t>
          </a:r>
        </a:p>
      </dgm:t>
    </dgm:pt>
    <dgm:pt modelId="{5826D83B-81EA-48C4-A25A-EE4526AFE8DC}" type="parTrans" cxnId="{44F46B49-42F0-4F7E-9C67-F86F85B2CF1B}">
      <dgm:prSet/>
      <dgm:spPr/>
      <dgm:t>
        <a:bodyPr/>
        <a:lstStyle/>
        <a:p>
          <a:endParaRPr lang="hu-HU"/>
        </a:p>
      </dgm:t>
    </dgm:pt>
    <dgm:pt modelId="{E13E6C95-7E5A-4217-A3A4-626631A7BAFA}" type="sibTrans" cxnId="{44F46B49-42F0-4F7E-9C67-F86F85B2CF1B}">
      <dgm:prSet/>
      <dgm:spPr/>
      <dgm:t>
        <a:bodyPr/>
        <a:lstStyle/>
        <a:p>
          <a:endParaRPr lang="hu-HU"/>
        </a:p>
      </dgm:t>
    </dgm:pt>
    <dgm:pt modelId="{F9AD95AF-1EA8-4D84-8CB2-37BD6F669942}">
      <dgm:prSet phldrT="[Szöveg]"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Sok helyen a bankok kezdeményezésére indult meg a fejlesztés</a:t>
          </a:r>
        </a:p>
      </dgm:t>
    </dgm:pt>
    <dgm:pt modelId="{CCEDAB2E-B97E-4641-B3C4-8E2FD95A3861}" type="parTrans" cxnId="{F0DD6586-5BF8-4BA5-88B6-114C089F3AA6}">
      <dgm:prSet/>
      <dgm:spPr/>
      <dgm:t>
        <a:bodyPr/>
        <a:lstStyle/>
        <a:p>
          <a:endParaRPr lang="hu-HU"/>
        </a:p>
      </dgm:t>
    </dgm:pt>
    <dgm:pt modelId="{7499175F-82F2-4654-8C89-44DEB1616FD7}" type="sibTrans" cxnId="{F0DD6586-5BF8-4BA5-88B6-114C089F3AA6}">
      <dgm:prSet/>
      <dgm:spPr/>
      <dgm:t>
        <a:bodyPr/>
        <a:lstStyle/>
        <a:p>
          <a:endParaRPr lang="hu-HU"/>
        </a:p>
      </dgm:t>
    </dgm:pt>
    <dgm:pt modelId="{102875DA-1861-4372-91CE-D7D94BA3D4CC}">
      <dgm:prSet phldrT="[Szöveg]"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 fejlett pénzforgalom nagymértékben hozzájárul a </a:t>
          </a:r>
          <a:r>
            <a:rPr lang="hu-HU" sz="1800" b="0" i="0" u="sng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gazdaság</a:t>
          </a:r>
          <a:r>
            <a:rPr lang="hu-HU" sz="18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, a </a:t>
          </a:r>
          <a:r>
            <a:rPr lang="hu-HU" sz="1800" b="0" i="0" u="sng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pénzügyi szektor</a:t>
          </a:r>
          <a:r>
            <a:rPr lang="hu-HU" sz="18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, a </a:t>
          </a:r>
          <a:r>
            <a:rPr lang="hu-HU" sz="1800" b="0" i="0" u="sng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pénzügyi infrastruktúrák </a:t>
          </a:r>
          <a:r>
            <a:rPr lang="hu-HU" sz="18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teljesítményének és versenyképességének javításához</a:t>
          </a:r>
        </a:p>
      </dgm:t>
    </dgm:pt>
    <dgm:pt modelId="{DD5695BC-4269-413F-A160-EB0EB7A3070F}" type="parTrans" cxnId="{6BC0F9A6-71A2-4893-956F-DA6A5CCB62A1}">
      <dgm:prSet/>
      <dgm:spPr/>
      <dgm:t>
        <a:bodyPr/>
        <a:lstStyle/>
        <a:p>
          <a:endParaRPr lang="hu-HU"/>
        </a:p>
      </dgm:t>
    </dgm:pt>
    <dgm:pt modelId="{A5A9F008-D490-4C13-AA83-B1952AD1C8A9}" type="sibTrans" cxnId="{6BC0F9A6-71A2-4893-956F-DA6A5CCB62A1}">
      <dgm:prSet/>
      <dgm:spPr/>
      <dgm:t>
        <a:bodyPr/>
        <a:lstStyle/>
        <a:p>
          <a:endParaRPr lang="hu-HU"/>
        </a:p>
      </dgm:t>
    </dgm:pt>
    <dgm:pt modelId="{1BB36384-ABD1-4FEF-BF10-C258B23E44CD}" type="pres">
      <dgm:prSet presAssocID="{27637872-9648-4973-A634-2B1E0D1D1B1B}" presName="linear" presStyleCnt="0">
        <dgm:presLayoutVars>
          <dgm:dir/>
          <dgm:resizeHandles val="exact"/>
        </dgm:presLayoutVars>
      </dgm:prSet>
      <dgm:spPr/>
    </dgm:pt>
    <dgm:pt modelId="{BF5BA991-2E70-4F80-997A-8D9856FD70D7}" type="pres">
      <dgm:prSet presAssocID="{8640A23C-A868-4E3C-8F0D-21C5CF6EC6B3}" presName="comp" presStyleCnt="0"/>
      <dgm:spPr/>
    </dgm:pt>
    <dgm:pt modelId="{C3E0AB27-EE59-4069-89FE-11E280F58D8A}" type="pres">
      <dgm:prSet presAssocID="{8640A23C-A868-4E3C-8F0D-21C5CF6EC6B3}" presName="box" presStyleLbl="node1" presStyleIdx="0" presStyleCnt="2"/>
      <dgm:spPr/>
    </dgm:pt>
    <dgm:pt modelId="{E8460576-E389-4DE3-8226-D3A65BBD6D0E}" type="pres">
      <dgm:prSet presAssocID="{8640A23C-A868-4E3C-8F0D-21C5CF6EC6B3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F189690-015C-4258-A521-891DDA2EAF60}" type="pres">
      <dgm:prSet presAssocID="{8640A23C-A868-4E3C-8F0D-21C5CF6EC6B3}" presName="text" presStyleLbl="node1" presStyleIdx="0" presStyleCnt="2">
        <dgm:presLayoutVars>
          <dgm:bulletEnabled val="1"/>
        </dgm:presLayoutVars>
      </dgm:prSet>
      <dgm:spPr/>
    </dgm:pt>
    <dgm:pt modelId="{752A5105-D28C-45F9-AE12-404F47CAC398}" type="pres">
      <dgm:prSet presAssocID="{7BE29C07-C039-46C2-89CB-4B465A7CE1A4}" presName="spacer" presStyleCnt="0"/>
      <dgm:spPr/>
    </dgm:pt>
    <dgm:pt modelId="{2D3E3F6B-1969-4850-8153-BF54B54640CA}" type="pres">
      <dgm:prSet presAssocID="{F08468BF-599A-45BF-8E58-2E777CABAAF2}" presName="comp" presStyleCnt="0"/>
      <dgm:spPr/>
    </dgm:pt>
    <dgm:pt modelId="{9F07839F-B49D-4978-86FA-04FA7037ABCF}" type="pres">
      <dgm:prSet presAssocID="{F08468BF-599A-45BF-8E58-2E777CABAAF2}" presName="box" presStyleLbl="node1" presStyleIdx="1" presStyleCnt="2"/>
      <dgm:spPr/>
    </dgm:pt>
    <dgm:pt modelId="{730874A8-6F0B-4D6D-AA27-7C624FAFFA00}" type="pres">
      <dgm:prSet presAssocID="{F08468BF-599A-45BF-8E58-2E777CABAAF2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EB30A35-960A-43D9-866E-D0F260BA6026}" type="pres">
      <dgm:prSet presAssocID="{F08468BF-599A-45BF-8E58-2E777CABAAF2}" presName="text" presStyleLbl="node1" presStyleIdx="1" presStyleCnt="2">
        <dgm:presLayoutVars>
          <dgm:bulletEnabled val="1"/>
        </dgm:presLayoutVars>
      </dgm:prSet>
      <dgm:spPr/>
    </dgm:pt>
  </dgm:ptLst>
  <dgm:cxnLst>
    <dgm:cxn modelId="{5DF2A60A-1682-4249-B572-8D76F6D445BA}" type="presOf" srcId="{8640A23C-A868-4E3C-8F0D-21C5CF6EC6B3}" destId="{5F189690-015C-4258-A521-891DDA2EAF60}" srcOrd="1" destOrd="0" presId="urn:microsoft.com/office/officeart/2005/8/layout/vList4"/>
    <dgm:cxn modelId="{F4102416-C3C9-4FDF-A2A0-C5E18E8FB7C1}" type="presOf" srcId="{102875DA-1861-4372-91CE-D7D94BA3D4CC}" destId="{9F07839F-B49D-4978-86FA-04FA7037ABCF}" srcOrd="0" destOrd="3" presId="urn:microsoft.com/office/officeart/2005/8/layout/vList4"/>
    <dgm:cxn modelId="{0840AE16-C488-4FB3-B5B3-FB08B5D759F4}" srcId="{27637872-9648-4973-A634-2B1E0D1D1B1B}" destId="{F08468BF-599A-45BF-8E58-2E777CABAAF2}" srcOrd="1" destOrd="0" parTransId="{732B8919-2246-40A2-94EB-CE5D2FF702D4}" sibTransId="{579DB3CB-9EFE-4086-9301-43AFF445A134}"/>
    <dgm:cxn modelId="{431C4B1A-65B4-488C-B2D1-A3C2AFC3D90E}" type="presOf" srcId="{102875DA-1861-4372-91CE-D7D94BA3D4CC}" destId="{DEB30A35-960A-43D9-866E-D0F260BA6026}" srcOrd="1" destOrd="3" presId="urn:microsoft.com/office/officeart/2005/8/layout/vList4"/>
    <dgm:cxn modelId="{B9B46F1B-9D99-46D8-9EBA-BD7ACF4DE956}" type="presOf" srcId="{282484C3-B9C8-4E99-A223-89EE5D4F9CC2}" destId="{9F07839F-B49D-4978-86FA-04FA7037ABCF}" srcOrd="0" destOrd="1" presId="urn:microsoft.com/office/officeart/2005/8/layout/vList4"/>
    <dgm:cxn modelId="{9750BD38-A0DB-4D01-A5E2-79D30793725B}" srcId="{27637872-9648-4973-A634-2B1E0D1D1B1B}" destId="{8640A23C-A868-4E3C-8F0D-21C5CF6EC6B3}" srcOrd="0" destOrd="0" parTransId="{7B6013B6-9509-4D6A-863B-C39654C7DDC1}" sibTransId="{7BE29C07-C039-46C2-89CB-4B465A7CE1A4}"/>
    <dgm:cxn modelId="{8770673C-AB3A-41BB-A8C3-69C4666E8F3D}" type="presOf" srcId="{557F12D4-5C21-44F4-B3F8-3F1DC45203BC}" destId="{C3E0AB27-EE59-4069-89FE-11E280F58D8A}" srcOrd="0" destOrd="2" presId="urn:microsoft.com/office/officeart/2005/8/layout/vList4"/>
    <dgm:cxn modelId="{44F46B49-42F0-4F7E-9C67-F86F85B2CF1B}" srcId="{F08468BF-599A-45BF-8E58-2E777CABAAF2}" destId="{282484C3-B9C8-4E99-A223-89EE5D4F9CC2}" srcOrd="0" destOrd="0" parTransId="{5826D83B-81EA-48C4-A25A-EE4526AFE8DC}" sibTransId="{E13E6C95-7E5A-4217-A3A4-626631A7BAFA}"/>
    <dgm:cxn modelId="{3DEC0054-34CC-43ED-A7E7-F65F1E522E22}" type="presOf" srcId="{F9AD95AF-1EA8-4D84-8CB2-37BD6F669942}" destId="{DEB30A35-960A-43D9-866E-D0F260BA6026}" srcOrd="1" destOrd="2" presId="urn:microsoft.com/office/officeart/2005/8/layout/vList4"/>
    <dgm:cxn modelId="{AFBF9176-F894-41BF-BACD-71567676E417}" srcId="{8640A23C-A868-4E3C-8F0D-21C5CF6EC6B3}" destId="{557F12D4-5C21-44F4-B3F8-3F1DC45203BC}" srcOrd="1" destOrd="0" parTransId="{B740B131-3F19-4828-9EEB-1702CA180AB2}" sibTransId="{747248D8-436B-413B-803D-4DCB355CCCC0}"/>
    <dgm:cxn modelId="{ADBD7584-1A64-4E6B-9CA1-B479A521E865}" type="presOf" srcId="{27637872-9648-4973-A634-2B1E0D1D1B1B}" destId="{1BB36384-ABD1-4FEF-BF10-C258B23E44CD}" srcOrd="0" destOrd="0" presId="urn:microsoft.com/office/officeart/2005/8/layout/vList4"/>
    <dgm:cxn modelId="{F0DD6586-5BF8-4BA5-88B6-114C089F3AA6}" srcId="{F08468BF-599A-45BF-8E58-2E777CABAAF2}" destId="{F9AD95AF-1EA8-4D84-8CB2-37BD6F669942}" srcOrd="1" destOrd="0" parTransId="{CCEDAB2E-B97E-4641-B3C4-8E2FD95A3861}" sibTransId="{7499175F-82F2-4654-8C89-44DEB1616FD7}"/>
    <dgm:cxn modelId="{9846CBA1-CE4B-4755-9377-F0F04370D5F9}" type="presOf" srcId="{F08468BF-599A-45BF-8E58-2E777CABAAF2}" destId="{9F07839F-B49D-4978-86FA-04FA7037ABCF}" srcOrd="0" destOrd="0" presId="urn:microsoft.com/office/officeart/2005/8/layout/vList4"/>
    <dgm:cxn modelId="{6BC0F9A6-71A2-4893-956F-DA6A5CCB62A1}" srcId="{F08468BF-599A-45BF-8E58-2E777CABAAF2}" destId="{102875DA-1861-4372-91CE-D7D94BA3D4CC}" srcOrd="2" destOrd="0" parTransId="{DD5695BC-4269-413F-A160-EB0EB7A3070F}" sibTransId="{A5A9F008-D490-4C13-AA83-B1952AD1C8A9}"/>
    <dgm:cxn modelId="{E8D89CAB-4584-4F13-B6CC-ABAD8CDABCBF}" type="presOf" srcId="{557F12D4-5C21-44F4-B3F8-3F1DC45203BC}" destId="{5F189690-015C-4258-A521-891DDA2EAF60}" srcOrd="1" destOrd="2" presId="urn:microsoft.com/office/officeart/2005/8/layout/vList4"/>
    <dgm:cxn modelId="{DBE671AF-0B10-4605-9C8D-5BD04FD5CFDB}" type="presOf" srcId="{F9AD95AF-1EA8-4D84-8CB2-37BD6F669942}" destId="{9F07839F-B49D-4978-86FA-04FA7037ABCF}" srcOrd="0" destOrd="2" presId="urn:microsoft.com/office/officeart/2005/8/layout/vList4"/>
    <dgm:cxn modelId="{B563EAB1-0FB3-4163-8AE1-2F66CDBB26AB}" type="presOf" srcId="{282484C3-B9C8-4E99-A223-89EE5D4F9CC2}" destId="{DEB30A35-960A-43D9-866E-D0F260BA6026}" srcOrd="1" destOrd="1" presId="urn:microsoft.com/office/officeart/2005/8/layout/vList4"/>
    <dgm:cxn modelId="{7B56F3BF-0FBA-4F4A-86E4-DC3671ADCD72}" type="presOf" srcId="{F08468BF-599A-45BF-8E58-2E777CABAAF2}" destId="{DEB30A35-960A-43D9-866E-D0F260BA6026}" srcOrd="1" destOrd="0" presId="urn:microsoft.com/office/officeart/2005/8/layout/vList4"/>
    <dgm:cxn modelId="{D85E3FCD-821B-4454-9759-8FC588BC5EE9}" srcId="{8640A23C-A868-4E3C-8F0D-21C5CF6EC6B3}" destId="{345E9B12-07AB-459B-BBEB-F7E03F821986}" srcOrd="0" destOrd="0" parTransId="{053D0BB4-0569-481B-AC26-A1CDE5752453}" sibTransId="{578BC757-A65F-4928-AC50-15FAD3D1AFF8}"/>
    <dgm:cxn modelId="{527773D0-4569-450B-A941-821FD414AC9B}" type="presOf" srcId="{345E9B12-07AB-459B-BBEB-F7E03F821986}" destId="{C3E0AB27-EE59-4069-89FE-11E280F58D8A}" srcOrd="0" destOrd="1" presId="urn:microsoft.com/office/officeart/2005/8/layout/vList4"/>
    <dgm:cxn modelId="{0E07FAEB-991A-4192-B2FE-3B2E7E645FB4}" type="presOf" srcId="{345E9B12-07AB-459B-BBEB-F7E03F821986}" destId="{5F189690-015C-4258-A521-891DDA2EAF60}" srcOrd="1" destOrd="1" presId="urn:microsoft.com/office/officeart/2005/8/layout/vList4"/>
    <dgm:cxn modelId="{EC293FEE-ACD6-4B4F-8EF9-2BDB18C05DAD}" type="presOf" srcId="{8640A23C-A868-4E3C-8F0D-21C5CF6EC6B3}" destId="{C3E0AB27-EE59-4069-89FE-11E280F58D8A}" srcOrd="0" destOrd="0" presId="urn:microsoft.com/office/officeart/2005/8/layout/vList4"/>
    <dgm:cxn modelId="{011BFFD9-FDD4-43EA-9123-DC8CA8CAB6DA}" type="presParOf" srcId="{1BB36384-ABD1-4FEF-BF10-C258B23E44CD}" destId="{BF5BA991-2E70-4F80-997A-8D9856FD70D7}" srcOrd="0" destOrd="0" presId="urn:microsoft.com/office/officeart/2005/8/layout/vList4"/>
    <dgm:cxn modelId="{0A61BA29-E0AC-4CE6-AB4E-DA737A1A5E8F}" type="presParOf" srcId="{BF5BA991-2E70-4F80-997A-8D9856FD70D7}" destId="{C3E0AB27-EE59-4069-89FE-11E280F58D8A}" srcOrd="0" destOrd="0" presId="urn:microsoft.com/office/officeart/2005/8/layout/vList4"/>
    <dgm:cxn modelId="{504FA754-1D56-4D7D-BD4B-B0E96E0ADDD8}" type="presParOf" srcId="{BF5BA991-2E70-4F80-997A-8D9856FD70D7}" destId="{E8460576-E389-4DE3-8226-D3A65BBD6D0E}" srcOrd="1" destOrd="0" presId="urn:microsoft.com/office/officeart/2005/8/layout/vList4"/>
    <dgm:cxn modelId="{635C0FA1-5D69-4874-BAAA-D6B0D580A6F9}" type="presParOf" srcId="{BF5BA991-2E70-4F80-997A-8D9856FD70D7}" destId="{5F189690-015C-4258-A521-891DDA2EAF60}" srcOrd="2" destOrd="0" presId="urn:microsoft.com/office/officeart/2005/8/layout/vList4"/>
    <dgm:cxn modelId="{FD39B3E9-1D4A-40A9-B318-5A84FA980C38}" type="presParOf" srcId="{1BB36384-ABD1-4FEF-BF10-C258B23E44CD}" destId="{752A5105-D28C-45F9-AE12-404F47CAC398}" srcOrd="1" destOrd="0" presId="urn:microsoft.com/office/officeart/2005/8/layout/vList4"/>
    <dgm:cxn modelId="{7F2FBDB6-4DE0-4153-BEEB-A1987B110097}" type="presParOf" srcId="{1BB36384-ABD1-4FEF-BF10-C258B23E44CD}" destId="{2D3E3F6B-1969-4850-8153-BF54B54640CA}" srcOrd="2" destOrd="0" presId="urn:microsoft.com/office/officeart/2005/8/layout/vList4"/>
    <dgm:cxn modelId="{FB66A0AE-17F7-49D0-9102-DD8452EDD2E0}" type="presParOf" srcId="{2D3E3F6B-1969-4850-8153-BF54B54640CA}" destId="{9F07839F-B49D-4978-86FA-04FA7037ABCF}" srcOrd="0" destOrd="0" presId="urn:microsoft.com/office/officeart/2005/8/layout/vList4"/>
    <dgm:cxn modelId="{A6DA09DE-3291-4BE8-8148-763159D5D271}" type="presParOf" srcId="{2D3E3F6B-1969-4850-8153-BF54B54640CA}" destId="{730874A8-6F0B-4D6D-AA27-7C624FAFFA00}" srcOrd="1" destOrd="0" presId="urn:microsoft.com/office/officeart/2005/8/layout/vList4"/>
    <dgm:cxn modelId="{65D9D77A-04F4-4613-9EA6-D4AC7C97998F}" type="presParOf" srcId="{2D3E3F6B-1969-4850-8153-BF54B54640CA}" destId="{DEB30A35-960A-43D9-866E-D0F260BA602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05408E-E11B-411B-8DE3-C273E0690775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865F96C-AA5C-4758-B241-3738768097B5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hu-HU" sz="2000" b="0" i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Pénzforgalmi szolgáltatók</a:t>
          </a:r>
          <a:endParaRPr lang="hu-HU" sz="2000" b="0" i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 pitchFamily="34" charset="0"/>
          </a:endParaRPr>
        </a:p>
      </dgm:t>
    </dgm:pt>
    <dgm:pt modelId="{C277A941-5E01-4B86-9E10-2D2373158C78}" type="parTrans" cxnId="{9C7DC0E2-8A04-4AA4-851F-972D12341F58}">
      <dgm:prSet/>
      <dgm:spPr/>
      <dgm:t>
        <a:bodyPr/>
        <a:lstStyle/>
        <a:p>
          <a:endParaRPr lang="hu-HU"/>
        </a:p>
      </dgm:t>
    </dgm:pt>
    <dgm:pt modelId="{F5C30DAA-F9DA-4389-AED9-B6E21A323A8A}" type="sibTrans" cxnId="{9C7DC0E2-8A04-4AA4-851F-972D12341F58}">
      <dgm:prSet/>
      <dgm:spPr/>
      <dgm:t>
        <a:bodyPr/>
        <a:lstStyle/>
        <a:p>
          <a:endParaRPr lang="hu-HU"/>
        </a:p>
      </dgm:t>
    </dgm:pt>
    <dgm:pt modelId="{DEE5AB1A-7E40-4B83-9FD4-E37C88232C1C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Egyszerűbb piacra lépés</a:t>
          </a:r>
        </a:p>
      </dgm:t>
    </dgm:pt>
    <dgm:pt modelId="{4D367E93-8126-4B2B-901C-9FA5E55FBEF0}" type="parTrans" cxnId="{545146C1-7D3E-4CCB-B6D9-40C3054390A0}">
      <dgm:prSet/>
      <dgm:spPr/>
      <dgm:t>
        <a:bodyPr/>
        <a:lstStyle/>
        <a:p>
          <a:endParaRPr lang="hu-HU"/>
        </a:p>
      </dgm:t>
    </dgm:pt>
    <dgm:pt modelId="{30E71570-9C33-40C9-A866-774D589FC003}" type="sibTrans" cxnId="{545146C1-7D3E-4CCB-B6D9-40C3054390A0}">
      <dgm:prSet/>
      <dgm:spPr/>
      <dgm:t>
        <a:bodyPr/>
        <a:lstStyle/>
        <a:p>
          <a:endParaRPr lang="hu-HU"/>
        </a:p>
      </dgm:t>
    </dgm:pt>
    <dgm:pt modelId="{D4DDD292-A552-43CB-B747-0A25065D1245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hu-HU" sz="2000" b="0" i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Kereskedők</a:t>
          </a:r>
          <a:endParaRPr lang="hu-HU" sz="2000" b="0" i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 pitchFamily="34" charset="0"/>
          </a:endParaRPr>
        </a:p>
      </dgm:t>
    </dgm:pt>
    <dgm:pt modelId="{0848030B-C6C3-4895-9E8F-D8BD7FAF6EE0}" type="parTrans" cxnId="{65D6439A-C84B-4C51-84DD-00F6B0C381C0}">
      <dgm:prSet/>
      <dgm:spPr/>
      <dgm:t>
        <a:bodyPr/>
        <a:lstStyle/>
        <a:p>
          <a:endParaRPr lang="hu-HU"/>
        </a:p>
      </dgm:t>
    </dgm:pt>
    <dgm:pt modelId="{6FD5A0DB-4FFC-4653-91BA-E63463559845}" type="sibTrans" cxnId="{65D6439A-C84B-4C51-84DD-00F6B0C381C0}">
      <dgm:prSet/>
      <dgm:spPr/>
      <dgm:t>
        <a:bodyPr/>
        <a:lstStyle/>
        <a:p>
          <a:endParaRPr lang="hu-HU"/>
        </a:p>
      </dgm:t>
    </dgm:pt>
    <dgm:pt modelId="{7B14D0D7-E2B2-4459-9824-9CC36762ABF7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Alacsonyabb elfogadási költségek</a:t>
          </a:r>
        </a:p>
      </dgm:t>
    </dgm:pt>
    <dgm:pt modelId="{8EC5EB5A-78F8-45B6-BE16-8C63C2B76550}" type="parTrans" cxnId="{9FA27A71-0141-405D-AD64-CE8821DBD48F}">
      <dgm:prSet/>
      <dgm:spPr/>
      <dgm:t>
        <a:bodyPr/>
        <a:lstStyle/>
        <a:p>
          <a:endParaRPr lang="hu-HU"/>
        </a:p>
      </dgm:t>
    </dgm:pt>
    <dgm:pt modelId="{49DB7B6D-26FE-40C2-9697-647C192DA23B}" type="sibTrans" cxnId="{9FA27A71-0141-405D-AD64-CE8821DBD48F}">
      <dgm:prSet/>
      <dgm:spPr/>
      <dgm:t>
        <a:bodyPr/>
        <a:lstStyle/>
        <a:p>
          <a:endParaRPr lang="hu-HU"/>
        </a:p>
      </dgm:t>
    </dgm:pt>
    <dgm:pt modelId="{AC242018-8589-4212-8F19-1BB71FA52F52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hu-HU" sz="2000" b="0" i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Fogyasztók, Vállalatok</a:t>
          </a:r>
          <a:endParaRPr lang="hu-HU" sz="2000" b="0" i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 pitchFamily="34" charset="0"/>
          </a:endParaRPr>
        </a:p>
      </dgm:t>
    </dgm:pt>
    <dgm:pt modelId="{C361FA59-F374-4820-97D9-680705046F89}" type="parTrans" cxnId="{98E81DA5-48AB-4428-AEB2-29B3C4C404B0}">
      <dgm:prSet/>
      <dgm:spPr/>
      <dgm:t>
        <a:bodyPr/>
        <a:lstStyle/>
        <a:p>
          <a:endParaRPr lang="hu-HU"/>
        </a:p>
      </dgm:t>
    </dgm:pt>
    <dgm:pt modelId="{A2D101DC-B86B-400A-8290-4434240B3874}" type="sibTrans" cxnId="{98E81DA5-48AB-4428-AEB2-29B3C4C404B0}">
      <dgm:prSet/>
      <dgm:spPr/>
      <dgm:t>
        <a:bodyPr/>
        <a:lstStyle/>
        <a:p>
          <a:endParaRPr lang="hu-HU"/>
        </a:p>
      </dgm:t>
    </dgm:pt>
    <dgm:pt modelId="{CA05FFCB-19F3-442D-9995-1AA134B25479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Gyorsabb elektronikus fizetési lehetőség</a:t>
          </a:r>
        </a:p>
      </dgm:t>
    </dgm:pt>
    <dgm:pt modelId="{8AB59CDE-3910-4008-A0F5-B8864A20292F}" type="parTrans" cxnId="{FCF945B7-4F3C-479D-A8BE-2E87B5AAC01C}">
      <dgm:prSet/>
      <dgm:spPr/>
      <dgm:t>
        <a:bodyPr/>
        <a:lstStyle/>
        <a:p>
          <a:endParaRPr lang="hu-HU"/>
        </a:p>
      </dgm:t>
    </dgm:pt>
    <dgm:pt modelId="{42D0360B-0F1F-40BB-B4CA-41C7AC274B8A}" type="sibTrans" cxnId="{FCF945B7-4F3C-479D-A8BE-2E87B5AAC01C}">
      <dgm:prSet/>
      <dgm:spPr/>
      <dgm:t>
        <a:bodyPr/>
        <a:lstStyle/>
        <a:p>
          <a:endParaRPr lang="hu-HU"/>
        </a:p>
      </dgm:t>
    </dgm:pt>
    <dgm:pt modelId="{76BA8BCA-5644-48DE-A302-7B1054BB9647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hu-HU" sz="1600" b="0" i="0" cap="none" spc="0" dirty="0" err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Innovatív szolgáltatások könnyebb és gyorsabb fejlesztése</a:t>
          </a:r>
        </a:p>
      </dgm:t>
    </dgm:pt>
    <dgm:pt modelId="{8BBFE5BB-4D17-4B98-9388-CE82AC253805}" type="parTrans" cxnId="{A715025F-EF82-4F93-8C6E-D87EF470E6C0}">
      <dgm:prSet/>
      <dgm:spPr/>
      <dgm:t>
        <a:bodyPr/>
        <a:lstStyle/>
        <a:p>
          <a:endParaRPr lang="hu-HU"/>
        </a:p>
      </dgm:t>
    </dgm:pt>
    <dgm:pt modelId="{CC21104A-AC6C-4965-9D89-6C7DAE3D5810}" type="sibTrans" cxnId="{A715025F-EF82-4F93-8C6E-D87EF470E6C0}">
      <dgm:prSet/>
      <dgm:spPr/>
      <dgm:t>
        <a:bodyPr/>
        <a:lstStyle/>
        <a:p>
          <a:endParaRPr lang="hu-HU"/>
        </a:p>
      </dgm:t>
    </dgm:pt>
    <dgm:pt modelId="{03A1E41A-D7D8-4C85-84EF-A3B04B87BF69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Pénzforgalmi bevételek megtartása</a:t>
          </a:r>
        </a:p>
      </dgm:t>
    </dgm:pt>
    <dgm:pt modelId="{BBEB103D-4BD3-40E9-AD1A-32E41545DD01}" type="parTrans" cxnId="{CBD6E706-3239-4977-A2EA-BEF967AFEBE1}">
      <dgm:prSet/>
      <dgm:spPr/>
      <dgm:t>
        <a:bodyPr/>
        <a:lstStyle/>
        <a:p>
          <a:endParaRPr lang="hu-HU"/>
        </a:p>
      </dgm:t>
    </dgm:pt>
    <dgm:pt modelId="{C1FB8B90-C63D-4578-8A9F-672528F9AF17}" type="sibTrans" cxnId="{CBD6E706-3239-4977-A2EA-BEF967AFEBE1}">
      <dgm:prSet/>
      <dgm:spPr/>
      <dgm:t>
        <a:bodyPr/>
        <a:lstStyle/>
        <a:p>
          <a:endParaRPr lang="hu-HU"/>
        </a:p>
      </dgm:t>
    </dgm:pt>
    <dgm:pt modelId="{A2702C1F-CB95-42D3-831F-F074978CF27F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Azonnali jóváírás a kereskedők számláján</a:t>
          </a:r>
        </a:p>
      </dgm:t>
    </dgm:pt>
    <dgm:pt modelId="{294B844C-EC45-4D9C-A5D6-70A2A25464F6}" type="parTrans" cxnId="{8F1B248C-9109-4C3F-8E8A-919AD0B6B101}">
      <dgm:prSet/>
      <dgm:spPr/>
      <dgm:t>
        <a:bodyPr/>
        <a:lstStyle/>
        <a:p>
          <a:endParaRPr lang="hu-HU"/>
        </a:p>
      </dgm:t>
    </dgm:pt>
    <dgm:pt modelId="{59AE7C4D-E56C-4460-8037-FA672EA77F37}" type="sibTrans" cxnId="{8F1B248C-9109-4C3F-8E8A-919AD0B6B101}">
      <dgm:prSet/>
      <dgm:spPr/>
      <dgm:t>
        <a:bodyPr/>
        <a:lstStyle/>
        <a:p>
          <a:endParaRPr lang="hu-HU"/>
        </a:p>
      </dgm:t>
    </dgm:pt>
    <dgm:pt modelId="{012177DB-0492-4329-872A-008BACDFDB41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Több fizetési helyzetben használható fizetési megoldások</a:t>
          </a:r>
        </a:p>
      </dgm:t>
    </dgm:pt>
    <dgm:pt modelId="{3F35F529-2ABA-4E4D-8B64-011EED061377}" type="parTrans" cxnId="{61FF749B-90BA-4427-8E1E-0219B99B1EBC}">
      <dgm:prSet/>
      <dgm:spPr/>
      <dgm:t>
        <a:bodyPr/>
        <a:lstStyle/>
        <a:p>
          <a:endParaRPr lang="hu-HU"/>
        </a:p>
      </dgm:t>
    </dgm:pt>
    <dgm:pt modelId="{15DDD1F4-2F8C-4599-95BD-A8C925F972A2}" type="sibTrans" cxnId="{61FF749B-90BA-4427-8E1E-0219B99B1EBC}">
      <dgm:prSet/>
      <dgm:spPr/>
      <dgm:t>
        <a:bodyPr/>
        <a:lstStyle/>
        <a:p>
          <a:endParaRPr lang="hu-HU"/>
        </a:p>
      </dgm:t>
    </dgm:pt>
    <dgm:pt modelId="{5DD7D06F-96E5-4B97-A62A-3BD103943B13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 vállalati tranzakciók egyszerűbb lebonyolítása</a:t>
          </a:r>
        </a:p>
      </dgm:t>
    </dgm:pt>
    <dgm:pt modelId="{76000E5B-1B61-4C7B-8AF0-365197FB48E5}" type="parTrans" cxnId="{6663741E-CA61-4D6A-B3A4-B8103979A8C0}">
      <dgm:prSet/>
      <dgm:spPr/>
      <dgm:t>
        <a:bodyPr/>
        <a:lstStyle/>
        <a:p>
          <a:endParaRPr lang="hu-HU"/>
        </a:p>
      </dgm:t>
    </dgm:pt>
    <dgm:pt modelId="{4F517320-FDFD-49F5-ABDD-503BD9BA557C}" type="sibTrans" cxnId="{6663741E-CA61-4D6A-B3A4-B8103979A8C0}">
      <dgm:prSet/>
      <dgm:spPr/>
      <dgm:t>
        <a:bodyPr/>
        <a:lstStyle/>
        <a:p>
          <a:endParaRPr lang="hu-HU"/>
        </a:p>
      </dgm:t>
    </dgm:pt>
    <dgm:pt modelId="{3FF4EF63-8006-4FC3-B798-0E62ED7BCABB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Másodlagos azonosítók használata miatt kényelmesebb fizetés </a:t>
          </a:r>
        </a:p>
      </dgm:t>
    </dgm:pt>
    <dgm:pt modelId="{950D0C65-F6EF-40C2-924E-2A1D76455FF7}" type="parTrans" cxnId="{47DDA58E-A074-48A8-9F70-BDEB3E43502E}">
      <dgm:prSet/>
      <dgm:spPr/>
      <dgm:t>
        <a:bodyPr/>
        <a:lstStyle/>
        <a:p>
          <a:endParaRPr lang="hu-HU"/>
        </a:p>
      </dgm:t>
    </dgm:pt>
    <dgm:pt modelId="{E41E2638-01E5-436D-A826-977F676D70B4}" type="sibTrans" cxnId="{47DDA58E-A074-48A8-9F70-BDEB3E43502E}">
      <dgm:prSet/>
      <dgm:spPr/>
      <dgm:t>
        <a:bodyPr/>
        <a:lstStyle/>
        <a:p>
          <a:endParaRPr lang="hu-HU"/>
        </a:p>
      </dgm:t>
    </dgm:pt>
    <dgm:pt modelId="{F25E6ECE-9EE5-43C8-A3EC-426184C27336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Fizetési kérelmek továbbítása</a:t>
          </a:r>
        </a:p>
      </dgm:t>
    </dgm:pt>
    <dgm:pt modelId="{17F588A3-1BFE-417D-9786-73A34509C1CD}" type="parTrans" cxnId="{E168B6B8-0998-4E31-973A-2BC990171127}">
      <dgm:prSet/>
      <dgm:spPr/>
      <dgm:t>
        <a:bodyPr/>
        <a:lstStyle/>
        <a:p>
          <a:endParaRPr lang="hu-HU"/>
        </a:p>
      </dgm:t>
    </dgm:pt>
    <dgm:pt modelId="{1F4C6182-8D46-41B0-A4C1-AFA4846D1404}" type="sibTrans" cxnId="{E168B6B8-0998-4E31-973A-2BC990171127}">
      <dgm:prSet/>
      <dgm:spPr/>
      <dgm:t>
        <a:bodyPr/>
        <a:lstStyle/>
        <a:p>
          <a:endParaRPr lang="hu-HU"/>
        </a:p>
      </dgm:t>
    </dgm:pt>
    <dgm:pt modelId="{644C3EA6-075D-4D1B-A764-C7D8119C6EFA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Nem fizetési típusú üzenetek továbbítása is lehetséges (pl. számlázási </a:t>
          </a:r>
          <a:r>
            <a:rPr lang="hu-HU" sz="1600" b="0" i="0" cap="none" spc="0" dirty="0" err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info</a:t>
          </a:r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)</a:t>
          </a:r>
        </a:p>
      </dgm:t>
    </dgm:pt>
    <dgm:pt modelId="{E4D9C2CB-B359-417B-9BB2-0B2BAC1C9BDD}" type="parTrans" cxnId="{56B95A1C-D851-4FB0-984B-46344EB777D9}">
      <dgm:prSet/>
      <dgm:spPr/>
      <dgm:t>
        <a:bodyPr/>
        <a:lstStyle/>
        <a:p>
          <a:endParaRPr lang="hu-HU"/>
        </a:p>
      </dgm:t>
    </dgm:pt>
    <dgm:pt modelId="{33D29204-8084-4AA6-A218-DB7D995ED16A}" type="sibTrans" cxnId="{56B95A1C-D851-4FB0-984B-46344EB777D9}">
      <dgm:prSet/>
      <dgm:spPr/>
      <dgm:t>
        <a:bodyPr/>
        <a:lstStyle/>
        <a:p>
          <a:endParaRPr lang="hu-HU"/>
        </a:p>
      </dgm:t>
    </dgm:pt>
    <dgm:pt modelId="{B324F237-4B9E-44AC-9748-4732B5102E4D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hu-HU" sz="160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Összetettebb szolgáltatások a kiegészítő szolgáltatásokkal (pl. hűségprogramok, személyre szabott kedvezmények integrálása)</a:t>
          </a:r>
        </a:p>
      </dgm:t>
    </dgm:pt>
    <dgm:pt modelId="{22B68703-F641-493A-8D45-3CAFDB4EDC07}" type="sibTrans" cxnId="{9B65B4ED-6977-45E2-A321-8663CFD94C12}">
      <dgm:prSet/>
      <dgm:spPr/>
      <dgm:t>
        <a:bodyPr/>
        <a:lstStyle/>
        <a:p>
          <a:endParaRPr lang="hu-HU"/>
        </a:p>
      </dgm:t>
    </dgm:pt>
    <dgm:pt modelId="{2748063B-8907-496B-A822-94DF39DBCB28}" type="parTrans" cxnId="{9B65B4ED-6977-45E2-A321-8663CFD94C12}">
      <dgm:prSet/>
      <dgm:spPr/>
      <dgm:t>
        <a:bodyPr/>
        <a:lstStyle/>
        <a:p>
          <a:endParaRPr lang="hu-HU"/>
        </a:p>
      </dgm:t>
    </dgm:pt>
    <dgm:pt modelId="{1ABB3065-D662-42DC-A9B8-1F53F0BC6441}" type="pres">
      <dgm:prSet presAssocID="{1405408E-E11B-411B-8DE3-C273E0690775}" presName="linear" presStyleCnt="0">
        <dgm:presLayoutVars>
          <dgm:dir/>
          <dgm:resizeHandles val="exact"/>
        </dgm:presLayoutVars>
      </dgm:prSet>
      <dgm:spPr/>
    </dgm:pt>
    <dgm:pt modelId="{57D2F9C2-A30C-4A6F-9354-C93C220676D7}" type="pres">
      <dgm:prSet presAssocID="{D865F96C-AA5C-4758-B241-3738768097B5}" presName="comp" presStyleCnt="0"/>
      <dgm:spPr/>
    </dgm:pt>
    <dgm:pt modelId="{25A41C9C-542C-4A6B-B740-F716E19B8C02}" type="pres">
      <dgm:prSet presAssocID="{D865F96C-AA5C-4758-B241-3738768097B5}" presName="box" presStyleLbl="node1" presStyleIdx="0" presStyleCnt="3" custScaleY="76140"/>
      <dgm:spPr/>
    </dgm:pt>
    <dgm:pt modelId="{FE63F09A-0CCE-40F7-9012-1D9CC554E5B1}" type="pres">
      <dgm:prSet presAssocID="{D865F96C-AA5C-4758-B241-3738768097B5}" presName="img" presStyleLbl="fgImgPlace1" presStyleIdx="0" presStyleCnt="3" custScaleX="100383" custScaleY="92672" custLinFactNeighborX="-2552" custLinFactNeighborY="4731"/>
      <dgm:spPr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</dgm:spPr>
    </dgm:pt>
    <dgm:pt modelId="{2A547005-0228-4810-BAF1-3AC5017E8C52}" type="pres">
      <dgm:prSet presAssocID="{D865F96C-AA5C-4758-B241-3738768097B5}" presName="text" presStyleLbl="node1" presStyleIdx="0" presStyleCnt="3">
        <dgm:presLayoutVars>
          <dgm:bulletEnabled val="1"/>
        </dgm:presLayoutVars>
      </dgm:prSet>
      <dgm:spPr/>
    </dgm:pt>
    <dgm:pt modelId="{7DD2295E-D6CF-4220-AA63-CDA7B9DD978D}" type="pres">
      <dgm:prSet presAssocID="{F5C30DAA-F9DA-4389-AED9-B6E21A323A8A}" presName="spacer" presStyleCnt="0"/>
      <dgm:spPr/>
    </dgm:pt>
    <dgm:pt modelId="{C9126DD6-ECC8-419A-B96B-F95FB270C30D}" type="pres">
      <dgm:prSet presAssocID="{D4DDD292-A552-43CB-B747-0A25065D1245}" presName="comp" presStyleCnt="0"/>
      <dgm:spPr/>
    </dgm:pt>
    <dgm:pt modelId="{4140B568-C6A9-40F1-BF5D-B2AB58EFC9E5}" type="pres">
      <dgm:prSet presAssocID="{D4DDD292-A552-43CB-B747-0A25065D1245}" presName="box" presStyleLbl="node1" presStyleIdx="1" presStyleCnt="3" custScaleY="150603" custLinFactNeighborX="-6896" custLinFactNeighborY="-1765"/>
      <dgm:spPr/>
    </dgm:pt>
    <dgm:pt modelId="{B28BE2A7-B582-47CF-8E81-FF4D315C6811}" type="pres">
      <dgm:prSet presAssocID="{D4DDD292-A552-43CB-B747-0A25065D1245}" presName="img" presStyleLbl="fgImgPlace1" presStyleIdx="1" presStyleCnt="3" custLinFactNeighborX="1154" custLinFactNeighborY="6551"/>
      <dgm:spPr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</dgm:spPr>
    </dgm:pt>
    <dgm:pt modelId="{8C16855A-03E1-4E91-AF38-8093563E1AE4}" type="pres">
      <dgm:prSet presAssocID="{D4DDD292-A552-43CB-B747-0A25065D1245}" presName="text" presStyleLbl="node1" presStyleIdx="1" presStyleCnt="3">
        <dgm:presLayoutVars>
          <dgm:bulletEnabled val="1"/>
        </dgm:presLayoutVars>
      </dgm:prSet>
      <dgm:spPr/>
    </dgm:pt>
    <dgm:pt modelId="{71D019F3-C822-401D-822F-84D421BFF176}" type="pres">
      <dgm:prSet presAssocID="{6FD5A0DB-4FFC-4653-91BA-E63463559845}" presName="spacer" presStyleCnt="0"/>
      <dgm:spPr/>
    </dgm:pt>
    <dgm:pt modelId="{F3727D8A-053E-4FEB-9A92-ABF8C7787DC4}" type="pres">
      <dgm:prSet presAssocID="{AC242018-8589-4212-8F19-1BB71FA52F52}" presName="comp" presStyleCnt="0"/>
      <dgm:spPr/>
    </dgm:pt>
    <dgm:pt modelId="{4F828A7C-32D4-431A-AD0F-F87B5C04AFA9}" type="pres">
      <dgm:prSet presAssocID="{AC242018-8589-4212-8F19-1BB71FA52F52}" presName="box" presStyleLbl="node1" presStyleIdx="2" presStyleCnt="3" custScaleY="92865" custLinFactNeighborX="-88" custLinFactNeighborY="19710"/>
      <dgm:spPr/>
    </dgm:pt>
    <dgm:pt modelId="{996B911F-9C2D-4A77-8688-2BBF2454D877}" type="pres">
      <dgm:prSet presAssocID="{AC242018-8589-4212-8F19-1BB71FA52F52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0000" r="-10000"/>
          </a:stretch>
        </a:blipFill>
      </dgm:spPr>
    </dgm:pt>
    <dgm:pt modelId="{6733D79F-4912-4FF2-8ABE-AD883F00B7AC}" type="pres">
      <dgm:prSet presAssocID="{AC242018-8589-4212-8F19-1BB71FA52F52}" presName="text" presStyleLbl="node1" presStyleIdx="2" presStyleCnt="3">
        <dgm:presLayoutVars>
          <dgm:bulletEnabled val="1"/>
        </dgm:presLayoutVars>
      </dgm:prSet>
      <dgm:spPr/>
    </dgm:pt>
  </dgm:ptLst>
  <dgm:cxnLst>
    <dgm:cxn modelId="{2AAD1B00-9C04-4F8D-9BC4-2F2AE69B5C6B}" type="presOf" srcId="{3FF4EF63-8006-4FC3-B798-0E62ED7BCABB}" destId="{6733D79F-4912-4FF2-8ABE-AD883F00B7AC}" srcOrd="1" destOrd="3" presId="urn:microsoft.com/office/officeart/2005/8/layout/vList4#2"/>
    <dgm:cxn modelId="{CBD6E706-3239-4977-A2EA-BEF967AFEBE1}" srcId="{D865F96C-AA5C-4758-B241-3738768097B5}" destId="{03A1E41A-D7D8-4C85-84EF-A3B04B87BF69}" srcOrd="2" destOrd="0" parTransId="{BBEB103D-4BD3-40E9-AD1A-32E41545DD01}" sibTransId="{C1FB8B90-C63D-4578-8A9F-672528F9AF17}"/>
    <dgm:cxn modelId="{5D165B08-5A07-4BFA-8606-C122B9954982}" type="presOf" srcId="{D4DDD292-A552-43CB-B747-0A25065D1245}" destId="{4140B568-C6A9-40F1-BF5D-B2AB58EFC9E5}" srcOrd="0" destOrd="0" presId="urn:microsoft.com/office/officeart/2005/8/layout/vList4#2"/>
    <dgm:cxn modelId="{2797280A-2E7B-4583-A742-C86A96338909}" type="presOf" srcId="{03A1E41A-D7D8-4C85-84EF-A3B04B87BF69}" destId="{25A41C9C-542C-4A6B-B740-F716E19B8C02}" srcOrd="0" destOrd="3" presId="urn:microsoft.com/office/officeart/2005/8/layout/vList4#2"/>
    <dgm:cxn modelId="{D7890112-A460-4B93-961A-6D7320766E40}" type="presOf" srcId="{012177DB-0492-4329-872A-008BACDFDB41}" destId="{4F828A7C-32D4-431A-AD0F-F87B5C04AFA9}" srcOrd="0" destOrd="2" presId="urn:microsoft.com/office/officeart/2005/8/layout/vList4#2"/>
    <dgm:cxn modelId="{5F432214-F7A3-4354-BFB6-F2805C4530FE}" type="presOf" srcId="{CA05FFCB-19F3-442D-9995-1AA134B25479}" destId="{4F828A7C-32D4-431A-AD0F-F87B5C04AFA9}" srcOrd="0" destOrd="1" presId="urn:microsoft.com/office/officeart/2005/8/layout/vList4#2"/>
    <dgm:cxn modelId="{F1E7E617-D631-415E-9218-A98CC6DBF8D3}" type="presOf" srcId="{A2702C1F-CB95-42D3-831F-F074978CF27F}" destId="{8C16855A-03E1-4E91-AF38-8093563E1AE4}" srcOrd="1" destOrd="5" presId="urn:microsoft.com/office/officeart/2005/8/layout/vList4#2"/>
    <dgm:cxn modelId="{56B95A1C-D851-4FB0-984B-46344EB777D9}" srcId="{D4DDD292-A552-43CB-B747-0A25065D1245}" destId="{644C3EA6-075D-4D1B-A764-C7D8119C6EFA}" srcOrd="2" destOrd="0" parTransId="{E4D9C2CB-B359-417B-9BB2-0B2BAC1C9BDD}" sibTransId="{33D29204-8084-4AA6-A218-DB7D995ED16A}"/>
    <dgm:cxn modelId="{DAB2AF1D-A2DE-4B57-8198-F7F27F5268C0}" type="presOf" srcId="{644C3EA6-075D-4D1B-A764-C7D8119C6EFA}" destId="{4140B568-C6A9-40F1-BF5D-B2AB58EFC9E5}" srcOrd="0" destOrd="3" presId="urn:microsoft.com/office/officeart/2005/8/layout/vList4#2"/>
    <dgm:cxn modelId="{6663741E-CA61-4D6A-B3A4-B8103979A8C0}" srcId="{AC242018-8589-4212-8F19-1BB71FA52F52}" destId="{5DD7D06F-96E5-4B97-A62A-3BD103943B13}" srcOrd="3" destOrd="0" parTransId="{76000E5B-1B61-4C7B-8AF0-365197FB48E5}" sibTransId="{4F517320-FDFD-49F5-ABDD-503BD9BA557C}"/>
    <dgm:cxn modelId="{0B50C323-FDA4-4070-A583-9A54522E2461}" type="presOf" srcId="{F25E6ECE-9EE5-43C8-A3EC-426184C27336}" destId="{8C16855A-03E1-4E91-AF38-8093563E1AE4}" srcOrd="1" destOrd="2" presId="urn:microsoft.com/office/officeart/2005/8/layout/vList4#2"/>
    <dgm:cxn modelId="{79C16B25-ED12-45DB-BA8E-B428F3A6C11D}" type="presOf" srcId="{AC242018-8589-4212-8F19-1BB71FA52F52}" destId="{4F828A7C-32D4-431A-AD0F-F87B5C04AFA9}" srcOrd="0" destOrd="0" presId="urn:microsoft.com/office/officeart/2005/8/layout/vList4#2"/>
    <dgm:cxn modelId="{A6FCC026-45DD-4E19-AC7E-5C48695BD425}" type="presOf" srcId="{76BA8BCA-5644-48DE-A302-7B1054BB9647}" destId="{25A41C9C-542C-4A6B-B740-F716E19B8C02}" srcOrd="0" destOrd="2" presId="urn:microsoft.com/office/officeart/2005/8/layout/vList4#2"/>
    <dgm:cxn modelId="{A7E6D42C-3AB6-4D4A-ADC2-5FF4E90489AD}" type="presOf" srcId="{B324F237-4B9E-44AC-9748-4732B5102E4D}" destId="{8C16855A-03E1-4E91-AF38-8093563E1AE4}" srcOrd="1" destOrd="4" presId="urn:microsoft.com/office/officeart/2005/8/layout/vList4#2"/>
    <dgm:cxn modelId="{FA84AD30-7765-4775-A6B6-41267731714D}" type="presOf" srcId="{1405408E-E11B-411B-8DE3-C273E0690775}" destId="{1ABB3065-D662-42DC-A9B8-1F53F0BC6441}" srcOrd="0" destOrd="0" presId="urn:microsoft.com/office/officeart/2005/8/layout/vList4#2"/>
    <dgm:cxn modelId="{30661F38-C322-4788-AB44-AB9C9E40EF0D}" type="presOf" srcId="{D865F96C-AA5C-4758-B241-3738768097B5}" destId="{2A547005-0228-4810-BAF1-3AC5017E8C52}" srcOrd="1" destOrd="0" presId="urn:microsoft.com/office/officeart/2005/8/layout/vList4#2"/>
    <dgm:cxn modelId="{2CFE7A5D-F84E-4A68-B430-C8303F0993FE}" type="presOf" srcId="{7B14D0D7-E2B2-4459-9824-9CC36762ABF7}" destId="{8C16855A-03E1-4E91-AF38-8093563E1AE4}" srcOrd="1" destOrd="1" presId="urn:microsoft.com/office/officeart/2005/8/layout/vList4#2"/>
    <dgm:cxn modelId="{A715025F-EF82-4F93-8C6E-D87EF470E6C0}" srcId="{D865F96C-AA5C-4758-B241-3738768097B5}" destId="{76BA8BCA-5644-48DE-A302-7B1054BB9647}" srcOrd="1" destOrd="0" parTransId="{8BBFE5BB-4D17-4B98-9388-CE82AC253805}" sibTransId="{CC21104A-AC6C-4965-9D89-6C7DAE3D5810}"/>
    <dgm:cxn modelId="{FEBCD761-59A4-4D5C-9CEF-29868C41C0C6}" type="presOf" srcId="{3FF4EF63-8006-4FC3-B798-0E62ED7BCABB}" destId="{4F828A7C-32D4-431A-AD0F-F87B5C04AFA9}" srcOrd="0" destOrd="3" presId="urn:microsoft.com/office/officeart/2005/8/layout/vList4#2"/>
    <dgm:cxn modelId="{375FA267-0B88-4E98-BDB2-2A54A88F8664}" type="presOf" srcId="{644C3EA6-075D-4D1B-A764-C7D8119C6EFA}" destId="{8C16855A-03E1-4E91-AF38-8093563E1AE4}" srcOrd="1" destOrd="3" presId="urn:microsoft.com/office/officeart/2005/8/layout/vList4#2"/>
    <dgm:cxn modelId="{7E932771-12D6-446F-850D-AE0A62646184}" type="presOf" srcId="{03A1E41A-D7D8-4C85-84EF-A3B04B87BF69}" destId="{2A547005-0228-4810-BAF1-3AC5017E8C52}" srcOrd="1" destOrd="3" presId="urn:microsoft.com/office/officeart/2005/8/layout/vList4#2"/>
    <dgm:cxn modelId="{9FA27A71-0141-405D-AD64-CE8821DBD48F}" srcId="{D4DDD292-A552-43CB-B747-0A25065D1245}" destId="{7B14D0D7-E2B2-4459-9824-9CC36762ABF7}" srcOrd="0" destOrd="0" parTransId="{8EC5EB5A-78F8-45B6-BE16-8C63C2B76550}" sibTransId="{49DB7B6D-26FE-40C2-9697-647C192DA23B}"/>
    <dgm:cxn modelId="{6FAEC576-AA9A-44F7-B10F-BFFDB0CD0A3D}" type="presOf" srcId="{A2702C1F-CB95-42D3-831F-F074978CF27F}" destId="{4140B568-C6A9-40F1-BF5D-B2AB58EFC9E5}" srcOrd="0" destOrd="5" presId="urn:microsoft.com/office/officeart/2005/8/layout/vList4#2"/>
    <dgm:cxn modelId="{C79D957E-40AD-4DD0-B91D-AFC1D540C498}" type="presOf" srcId="{D865F96C-AA5C-4758-B241-3738768097B5}" destId="{25A41C9C-542C-4A6B-B740-F716E19B8C02}" srcOrd="0" destOrd="0" presId="urn:microsoft.com/office/officeart/2005/8/layout/vList4#2"/>
    <dgm:cxn modelId="{8F1B248C-9109-4C3F-8E8A-919AD0B6B101}" srcId="{D4DDD292-A552-43CB-B747-0A25065D1245}" destId="{A2702C1F-CB95-42D3-831F-F074978CF27F}" srcOrd="4" destOrd="0" parTransId="{294B844C-EC45-4D9C-A5D6-70A2A25464F6}" sibTransId="{59AE7C4D-E56C-4460-8037-FA672EA77F37}"/>
    <dgm:cxn modelId="{E5CAEF8C-77DC-45B6-8920-4A72A5B900A1}" type="presOf" srcId="{76BA8BCA-5644-48DE-A302-7B1054BB9647}" destId="{2A547005-0228-4810-BAF1-3AC5017E8C52}" srcOrd="1" destOrd="2" presId="urn:microsoft.com/office/officeart/2005/8/layout/vList4#2"/>
    <dgm:cxn modelId="{47DDA58E-A074-48A8-9F70-BDEB3E43502E}" srcId="{AC242018-8589-4212-8F19-1BB71FA52F52}" destId="{3FF4EF63-8006-4FC3-B798-0E62ED7BCABB}" srcOrd="2" destOrd="0" parTransId="{950D0C65-F6EF-40C2-924E-2A1D76455FF7}" sibTransId="{E41E2638-01E5-436D-A826-977F676D70B4}"/>
    <dgm:cxn modelId="{0977D290-E5ED-47CA-A2FC-86FE64990D64}" type="presOf" srcId="{5DD7D06F-96E5-4B97-A62A-3BD103943B13}" destId="{4F828A7C-32D4-431A-AD0F-F87B5C04AFA9}" srcOrd="0" destOrd="4" presId="urn:microsoft.com/office/officeart/2005/8/layout/vList4#2"/>
    <dgm:cxn modelId="{65D6439A-C84B-4C51-84DD-00F6B0C381C0}" srcId="{1405408E-E11B-411B-8DE3-C273E0690775}" destId="{D4DDD292-A552-43CB-B747-0A25065D1245}" srcOrd="1" destOrd="0" parTransId="{0848030B-C6C3-4895-9E8F-D8BD7FAF6EE0}" sibTransId="{6FD5A0DB-4FFC-4653-91BA-E63463559845}"/>
    <dgm:cxn modelId="{61FF749B-90BA-4427-8E1E-0219B99B1EBC}" srcId="{AC242018-8589-4212-8F19-1BB71FA52F52}" destId="{012177DB-0492-4329-872A-008BACDFDB41}" srcOrd="1" destOrd="0" parTransId="{3F35F529-2ABA-4E4D-8B64-011EED061377}" sibTransId="{15DDD1F4-2F8C-4599-95BD-A8C925F972A2}"/>
    <dgm:cxn modelId="{42A2F7A1-D50A-4DD4-A1B1-AEA179EBB5D7}" type="presOf" srcId="{DEE5AB1A-7E40-4B83-9FD4-E37C88232C1C}" destId="{25A41C9C-542C-4A6B-B740-F716E19B8C02}" srcOrd="0" destOrd="1" presId="urn:microsoft.com/office/officeart/2005/8/layout/vList4#2"/>
    <dgm:cxn modelId="{98E81DA5-48AB-4428-AEB2-29B3C4C404B0}" srcId="{1405408E-E11B-411B-8DE3-C273E0690775}" destId="{AC242018-8589-4212-8F19-1BB71FA52F52}" srcOrd="2" destOrd="0" parTransId="{C361FA59-F374-4820-97D9-680705046F89}" sibTransId="{A2D101DC-B86B-400A-8290-4434240B3874}"/>
    <dgm:cxn modelId="{219F27AF-C98F-4BEB-B0EC-CFDFADBC5445}" type="presOf" srcId="{7B14D0D7-E2B2-4459-9824-9CC36762ABF7}" destId="{4140B568-C6A9-40F1-BF5D-B2AB58EFC9E5}" srcOrd="0" destOrd="1" presId="urn:microsoft.com/office/officeart/2005/8/layout/vList4#2"/>
    <dgm:cxn modelId="{FCF945B7-4F3C-479D-A8BE-2E87B5AAC01C}" srcId="{AC242018-8589-4212-8F19-1BB71FA52F52}" destId="{CA05FFCB-19F3-442D-9995-1AA134B25479}" srcOrd="0" destOrd="0" parTransId="{8AB59CDE-3910-4008-A0F5-B8864A20292F}" sibTransId="{42D0360B-0F1F-40BB-B4CA-41C7AC274B8A}"/>
    <dgm:cxn modelId="{E168B6B8-0998-4E31-973A-2BC990171127}" srcId="{D4DDD292-A552-43CB-B747-0A25065D1245}" destId="{F25E6ECE-9EE5-43C8-A3EC-426184C27336}" srcOrd="1" destOrd="0" parTransId="{17F588A3-1BFE-417D-9786-73A34509C1CD}" sibTransId="{1F4C6182-8D46-41B0-A4C1-AFA4846D1404}"/>
    <dgm:cxn modelId="{545146C1-7D3E-4CCB-B6D9-40C3054390A0}" srcId="{D865F96C-AA5C-4758-B241-3738768097B5}" destId="{DEE5AB1A-7E40-4B83-9FD4-E37C88232C1C}" srcOrd="0" destOrd="0" parTransId="{4D367E93-8126-4B2B-901C-9FA5E55FBEF0}" sibTransId="{30E71570-9C33-40C9-A866-774D589FC003}"/>
    <dgm:cxn modelId="{91B38FD1-1754-4B5E-B62B-DE9EDC4FC628}" type="presOf" srcId="{AC242018-8589-4212-8F19-1BB71FA52F52}" destId="{6733D79F-4912-4FF2-8ABE-AD883F00B7AC}" srcOrd="1" destOrd="0" presId="urn:microsoft.com/office/officeart/2005/8/layout/vList4#2"/>
    <dgm:cxn modelId="{3683F8D6-019A-4558-BE68-C64B46EEB7AC}" type="presOf" srcId="{DEE5AB1A-7E40-4B83-9FD4-E37C88232C1C}" destId="{2A547005-0228-4810-BAF1-3AC5017E8C52}" srcOrd="1" destOrd="1" presId="urn:microsoft.com/office/officeart/2005/8/layout/vList4#2"/>
    <dgm:cxn modelId="{D087DADB-DD1F-4BD6-BD7A-4ED24842D02E}" type="presOf" srcId="{CA05FFCB-19F3-442D-9995-1AA134B25479}" destId="{6733D79F-4912-4FF2-8ABE-AD883F00B7AC}" srcOrd="1" destOrd="1" presId="urn:microsoft.com/office/officeart/2005/8/layout/vList4#2"/>
    <dgm:cxn modelId="{F22B69DC-9FF3-4030-A13A-11842D9D6B3D}" type="presOf" srcId="{D4DDD292-A552-43CB-B747-0A25065D1245}" destId="{8C16855A-03E1-4E91-AF38-8093563E1AE4}" srcOrd="1" destOrd="0" presId="urn:microsoft.com/office/officeart/2005/8/layout/vList4#2"/>
    <dgm:cxn modelId="{9C7DC0E2-8A04-4AA4-851F-972D12341F58}" srcId="{1405408E-E11B-411B-8DE3-C273E0690775}" destId="{D865F96C-AA5C-4758-B241-3738768097B5}" srcOrd="0" destOrd="0" parTransId="{C277A941-5E01-4B86-9E10-2D2373158C78}" sibTransId="{F5C30DAA-F9DA-4389-AED9-B6E21A323A8A}"/>
    <dgm:cxn modelId="{9B65B4ED-6977-45E2-A321-8663CFD94C12}" srcId="{D4DDD292-A552-43CB-B747-0A25065D1245}" destId="{B324F237-4B9E-44AC-9748-4732B5102E4D}" srcOrd="3" destOrd="0" parTransId="{2748063B-8907-496B-A822-94DF39DBCB28}" sibTransId="{22B68703-F641-493A-8D45-3CAFDB4EDC07}"/>
    <dgm:cxn modelId="{D80AC6F1-8D62-441E-9053-7D259999B395}" type="presOf" srcId="{5DD7D06F-96E5-4B97-A62A-3BD103943B13}" destId="{6733D79F-4912-4FF2-8ABE-AD883F00B7AC}" srcOrd="1" destOrd="4" presId="urn:microsoft.com/office/officeart/2005/8/layout/vList4#2"/>
    <dgm:cxn modelId="{05DD62F8-4210-4C2E-962C-6699FB443950}" type="presOf" srcId="{F25E6ECE-9EE5-43C8-A3EC-426184C27336}" destId="{4140B568-C6A9-40F1-BF5D-B2AB58EFC9E5}" srcOrd="0" destOrd="2" presId="urn:microsoft.com/office/officeart/2005/8/layout/vList4#2"/>
    <dgm:cxn modelId="{0767B8FE-DAAD-4BED-AEE1-242993966845}" type="presOf" srcId="{B324F237-4B9E-44AC-9748-4732B5102E4D}" destId="{4140B568-C6A9-40F1-BF5D-B2AB58EFC9E5}" srcOrd="0" destOrd="4" presId="urn:microsoft.com/office/officeart/2005/8/layout/vList4#2"/>
    <dgm:cxn modelId="{C2D70CFF-7866-42B3-855A-AEBC195F5BF3}" type="presOf" srcId="{012177DB-0492-4329-872A-008BACDFDB41}" destId="{6733D79F-4912-4FF2-8ABE-AD883F00B7AC}" srcOrd="1" destOrd="2" presId="urn:microsoft.com/office/officeart/2005/8/layout/vList4#2"/>
    <dgm:cxn modelId="{D77E2206-FE36-41C0-8587-54FAE0E140FE}" type="presParOf" srcId="{1ABB3065-D662-42DC-A9B8-1F53F0BC6441}" destId="{57D2F9C2-A30C-4A6F-9354-C93C220676D7}" srcOrd="0" destOrd="0" presId="urn:microsoft.com/office/officeart/2005/8/layout/vList4#2"/>
    <dgm:cxn modelId="{B67A80FB-1A2D-4946-961D-18E254DEEC9D}" type="presParOf" srcId="{57D2F9C2-A30C-4A6F-9354-C93C220676D7}" destId="{25A41C9C-542C-4A6B-B740-F716E19B8C02}" srcOrd="0" destOrd="0" presId="urn:microsoft.com/office/officeart/2005/8/layout/vList4#2"/>
    <dgm:cxn modelId="{73CB447E-3653-4759-9FCB-4EBF18376980}" type="presParOf" srcId="{57D2F9C2-A30C-4A6F-9354-C93C220676D7}" destId="{FE63F09A-0CCE-40F7-9012-1D9CC554E5B1}" srcOrd="1" destOrd="0" presId="urn:microsoft.com/office/officeart/2005/8/layout/vList4#2"/>
    <dgm:cxn modelId="{E4CD1B8F-2725-4020-B50B-C185BA8F0C98}" type="presParOf" srcId="{57D2F9C2-A30C-4A6F-9354-C93C220676D7}" destId="{2A547005-0228-4810-BAF1-3AC5017E8C52}" srcOrd="2" destOrd="0" presId="urn:microsoft.com/office/officeart/2005/8/layout/vList4#2"/>
    <dgm:cxn modelId="{1EECC652-7E80-4CD9-8CD9-6FC53D37D310}" type="presParOf" srcId="{1ABB3065-D662-42DC-A9B8-1F53F0BC6441}" destId="{7DD2295E-D6CF-4220-AA63-CDA7B9DD978D}" srcOrd="1" destOrd="0" presId="urn:microsoft.com/office/officeart/2005/8/layout/vList4#2"/>
    <dgm:cxn modelId="{4CEBCD07-0276-4682-8967-9D6DAE4D24C0}" type="presParOf" srcId="{1ABB3065-D662-42DC-A9B8-1F53F0BC6441}" destId="{C9126DD6-ECC8-419A-B96B-F95FB270C30D}" srcOrd="2" destOrd="0" presId="urn:microsoft.com/office/officeart/2005/8/layout/vList4#2"/>
    <dgm:cxn modelId="{E410C252-7CA7-4E8D-BBED-2D2DBAE357B0}" type="presParOf" srcId="{C9126DD6-ECC8-419A-B96B-F95FB270C30D}" destId="{4140B568-C6A9-40F1-BF5D-B2AB58EFC9E5}" srcOrd="0" destOrd="0" presId="urn:microsoft.com/office/officeart/2005/8/layout/vList4#2"/>
    <dgm:cxn modelId="{51BCB5A7-8AB7-4BE2-BBC6-C735604D0390}" type="presParOf" srcId="{C9126DD6-ECC8-419A-B96B-F95FB270C30D}" destId="{B28BE2A7-B582-47CF-8E81-FF4D315C6811}" srcOrd="1" destOrd="0" presId="urn:microsoft.com/office/officeart/2005/8/layout/vList4#2"/>
    <dgm:cxn modelId="{21332AC5-87B2-4662-9655-A2E86DE43F7C}" type="presParOf" srcId="{C9126DD6-ECC8-419A-B96B-F95FB270C30D}" destId="{8C16855A-03E1-4E91-AF38-8093563E1AE4}" srcOrd="2" destOrd="0" presId="urn:microsoft.com/office/officeart/2005/8/layout/vList4#2"/>
    <dgm:cxn modelId="{EBD8FA95-6B58-456F-A78B-DAA86E9E3FB5}" type="presParOf" srcId="{1ABB3065-D662-42DC-A9B8-1F53F0BC6441}" destId="{71D019F3-C822-401D-822F-84D421BFF176}" srcOrd="3" destOrd="0" presId="urn:microsoft.com/office/officeart/2005/8/layout/vList4#2"/>
    <dgm:cxn modelId="{ABCDB3FF-5535-41AB-AF73-2EE8192D4425}" type="presParOf" srcId="{1ABB3065-D662-42DC-A9B8-1F53F0BC6441}" destId="{F3727D8A-053E-4FEB-9A92-ABF8C7787DC4}" srcOrd="4" destOrd="0" presId="urn:microsoft.com/office/officeart/2005/8/layout/vList4#2"/>
    <dgm:cxn modelId="{DAA8370A-5CF7-4CF8-87FC-26385D3B046E}" type="presParOf" srcId="{F3727D8A-053E-4FEB-9A92-ABF8C7787DC4}" destId="{4F828A7C-32D4-431A-AD0F-F87B5C04AFA9}" srcOrd="0" destOrd="0" presId="urn:microsoft.com/office/officeart/2005/8/layout/vList4#2"/>
    <dgm:cxn modelId="{226C70EB-CB89-4A71-9C87-F15A0D6B21E1}" type="presParOf" srcId="{F3727D8A-053E-4FEB-9A92-ABF8C7787DC4}" destId="{996B911F-9C2D-4A77-8688-2BBF2454D877}" srcOrd="1" destOrd="0" presId="urn:microsoft.com/office/officeart/2005/8/layout/vList4#2"/>
    <dgm:cxn modelId="{22CD4571-1643-45B2-9B96-9875A87A9083}" type="presParOf" srcId="{F3727D8A-053E-4FEB-9A92-ABF8C7787DC4}" destId="{6733D79F-4912-4FF2-8ABE-AD883F00B7AC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7FA15-BA7E-4D65-BE2C-4AADE2C5E7A1}">
      <dsp:nvSpPr>
        <dsp:cNvPr id="0" name=""/>
        <dsp:cNvSpPr/>
      </dsp:nvSpPr>
      <dsp:spPr>
        <a:xfrm>
          <a:off x="0" y="1800173"/>
          <a:ext cx="6480720" cy="1368527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07CAF-E23C-463E-AF01-7FE41F283492}">
      <dsp:nvSpPr>
        <dsp:cNvPr id="0" name=""/>
        <dsp:cNvSpPr/>
      </dsp:nvSpPr>
      <dsp:spPr>
        <a:xfrm>
          <a:off x="2656" y="0"/>
          <a:ext cx="838269" cy="198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400" kern="1200" dirty="0"/>
        </a:p>
      </dsp:txBody>
      <dsp:txXfrm>
        <a:off x="2656" y="0"/>
        <a:ext cx="838269" cy="1987550"/>
      </dsp:txXfrm>
    </dsp:sp>
    <dsp:sp modelId="{A959B234-D4B8-486C-920A-2436C1CD586F}">
      <dsp:nvSpPr>
        <dsp:cNvPr id="0" name=""/>
        <dsp:cNvSpPr/>
      </dsp:nvSpPr>
      <dsp:spPr>
        <a:xfrm>
          <a:off x="840568" y="2245286"/>
          <a:ext cx="496887" cy="432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A1DE0-4226-455A-85FD-CCCE130A4465}">
      <dsp:nvSpPr>
        <dsp:cNvPr id="0" name=""/>
        <dsp:cNvSpPr/>
      </dsp:nvSpPr>
      <dsp:spPr>
        <a:xfrm>
          <a:off x="862534" y="3154376"/>
          <a:ext cx="1854220" cy="1756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400" kern="1200" dirty="0"/>
        </a:p>
      </dsp:txBody>
      <dsp:txXfrm>
        <a:off x="862534" y="3154376"/>
        <a:ext cx="1854220" cy="1756815"/>
      </dsp:txXfrm>
    </dsp:sp>
    <dsp:sp modelId="{D58A39A0-C5A7-4B86-BFF1-CDAEB0150816}">
      <dsp:nvSpPr>
        <dsp:cNvPr id="0" name=""/>
        <dsp:cNvSpPr/>
      </dsp:nvSpPr>
      <dsp:spPr>
        <a:xfrm>
          <a:off x="2271835" y="2232001"/>
          <a:ext cx="496887" cy="432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72C27-FB30-4208-A839-664F4401F947}">
      <dsp:nvSpPr>
        <dsp:cNvPr id="0" name=""/>
        <dsp:cNvSpPr/>
      </dsp:nvSpPr>
      <dsp:spPr>
        <a:xfrm>
          <a:off x="2738363" y="0"/>
          <a:ext cx="1202492" cy="198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400" kern="1200" dirty="0"/>
        </a:p>
      </dsp:txBody>
      <dsp:txXfrm>
        <a:off x="2738363" y="0"/>
        <a:ext cx="1202492" cy="1987550"/>
      </dsp:txXfrm>
    </dsp:sp>
    <dsp:sp modelId="{FC8D95DF-58D1-4C7A-AF65-184D8CCA337B}">
      <dsp:nvSpPr>
        <dsp:cNvPr id="0" name=""/>
        <dsp:cNvSpPr/>
      </dsp:nvSpPr>
      <dsp:spPr>
        <a:xfrm>
          <a:off x="3562037" y="2232001"/>
          <a:ext cx="496887" cy="432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ED3AC-895F-4F00-81C4-7A05BA909A87}">
      <dsp:nvSpPr>
        <dsp:cNvPr id="0" name=""/>
        <dsp:cNvSpPr/>
      </dsp:nvSpPr>
      <dsp:spPr>
        <a:xfrm>
          <a:off x="4037793" y="3168696"/>
          <a:ext cx="1867526" cy="126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400" kern="1200" dirty="0"/>
        </a:p>
      </dsp:txBody>
      <dsp:txXfrm>
        <a:off x="4037793" y="3168696"/>
        <a:ext cx="1867526" cy="1267520"/>
      </dsp:txXfrm>
    </dsp:sp>
    <dsp:sp modelId="{5421C88F-E20C-41AD-BA83-2C5D81844512}">
      <dsp:nvSpPr>
        <dsp:cNvPr id="0" name=""/>
        <dsp:cNvSpPr/>
      </dsp:nvSpPr>
      <dsp:spPr>
        <a:xfrm>
          <a:off x="4864126" y="2232001"/>
          <a:ext cx="496887" cy="432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0AB27-EE59-4069-89FE-11E280F58D8A}">
      <dsp:nvSpPr>
        <dsp:cNvPr id="0" name=""/>
        <dsp:cNvSpPr/>
      </dsp:nvSpPr>
      <dsp:spPr>
        <a:xfrm>
          <a:off x="0" y="0"/>
          <a:ext cx="8097589" cy="2365553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b="0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Készpénzes tranzakciók elektronizálása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Az MNB tanulmánya alapján 100 milliárdot lehetne megtakarítani egy fejlettebb pénzforgalommal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Az évi 3,3 milliárd db készpénzes tranzakció jelentős teret biztosít az elektronikus pénzforgalom bővítésére</a:t>
          </a:r>
        </a:p>
      </dsp:txBody>
      <dsp:txXfrm>
        <a:off x="1856073" y="0"/>
        <a:ext cx="6241515" cy="2365553"/>
      </dsp:txXfrm>
    </dsp:sp>
    <dsp:sp modelId="{E8460576-E389-4DE3-8226-D3A65BBD6D0E}">
      <dsp:nvSpPr>
        <dsp:cNvPr id="0" name=""/>
        <dsp:cNvSpPr/>
      </dsp:nvSpPr>
      <dsp:spPr>
        <a:xfrm>
          <a:off x="236555" y="236555"/>
          <a:ext cx="1619517" cy="18924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7839F-B49D-4978-86FA-04FA7037ABCF}">
      <dsp:nvSpPr>
        <dsp:cNvPr id="0" name=""/>
        <dsp:cNvSpPr/>
      </dsp:nvSpPr>
      <dsp:spPr>
        <a:xfrm>
          <a:off x="0" y="2602108"/>
          <a:ext cx="8097589" cy="2365553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b="0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Versenyképesség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 fejlett pénzforgalommal rendelkező országokban már zajlik az azonnali fizetés bevezetése vagy már meg is történt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Sok helyen a bankok kezdeményezésére indult meg a fejlesztés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 fejlett pénzforgalom nagymértékben hozzájárul a </a:t>
          </a:r>
          <a:r>
            <a:rPr lang="hu-HU" sz="1800" b="0" i="0" u="sng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gazdaság</a:t>
          </a:r>
          <a:r>
            <a:rPr lang="hu-HU" sz="18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, a </a:t>
          </a:r>
          <a:r>
            <a:rPr lang="hu-HU" sz="1800" b="0" i="0" u="sng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pénzügyi szektor</a:t>
          </a:r>
          <a:r>
            <a:rPr lang="hu-HU" sz="18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, a </a:t>
          </a:r>
          <a:r>
            <a:rPr lang="hu-HU" sz="1800" b="0" i="0" u="sng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pénzügyi infrastruktúrák </a:t>
          </a:r>
          <a:r>
            <a:rPr lang="hu-HU" sz="18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teljesítményének és versenyképességének javításához</a:t>
          </a:r>
        </a:p>
      </dsp:txBody>
      <dsp:txXfrm>
        <a:off x="1856073" y="2602108"/>
        <a:ext cx="6241515" cy="2365553"/>
      </dsp:txXfrm>
    </dsp:sp>
    <dsp:sp modelId="{730874A8-6F0B-4D6D-AA27-7C624FAFFA00}">
      <dsp:nvSpPr>
        <dsp:cNvPr id="0" name=""/>
        <dsp:cNvSpPr/>
      </dsp:nvSpPr>
      <dsp:spPr>
        <a:xfrm>
          <a:off x="236555" y="2838663"/>
          <a:ext cx="1619517" cy="18924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41C9C-542C-4A6B-B740-F716E19B8C02}">
      <dsp:nvSpPr>
        <dsp:cNvPr id="0" name=""/>
        <dsp:cNvSpPr/>
      </dsp:nvSpPr>
      <dsp:spPr>
        <a:xfrm>
          <a:off x="0" y="0"/>
          <a:ext cx="7936682" cy="1194573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i="0" u="sng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Pénzforgalmi szolgáltatók</a:t>
          </a:r>
          <a:endParaRPr lang="hu-HU" sz="2000" b="0" i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Egyszerűbb piacra lépés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 err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Innovatív szolgáltatások könnyebb és gyorsabb fejlesztése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Pénzforgalmi bevételek megtartása</a:t>
          </a:r>
        </a:p>
      </dsp:txBody>
      <dsp:txXfrm>
        <a:off x="1744228" y="0"/>
        <a:ext cx="6192453" cy="1194573"/>
      </dsp:txXfrm>
    </dsp:sp>
    <dsp:sp modelId="{FE63F09A-0CCE-40F7-9012-1D9CC554E5B1}">
      <dsp:nvSpPr>
        <dsp:cNvPr id="0" name=""/>
        <dsp:cNvSpPr/>
      </dsp:nvSpPr>
      <dsp:spPr>
        <a:xfrm>
          <a:off x="113343" y="75088"/>
          <a:ext cx="1593415" cy="11631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0B568-C6A9-40F1-BF5D-B2AB58EFC9E5}">
      <dsp:nvSpPr>
        <dsp:cNvPr id="0" name=""/>
        <dsp:cNvSpPr/>
      </dsp:nvSpPr>
      <dsp:spPr>
        <a:xfrm>
          <a:off x="0" y="1323773"/>
          <a:ext cx="7936682" cy="2362835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i="0" u="sng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Kereskedők</a:t>
          </a:r>
          <a:endParaRPr lang="hu-HU" sz="2000" b="0" i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Alacsonyabb elfogadási költségek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Fizetési kérelmek továbbítása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Nem fizetési típusú üzenetek továbbítása is lehetséges (pl. számlázási </a:t>
          </a:r>
          <a:r>
            <a:rPr lang="hu-HU" sz="1600" b="0" i="0" kern="1200" cap="none" spc="0" dirty="0" err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info</a:t>
          </a: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Összetettebb szolgáltatások a kiegészítő szolgáltatásokkal (pl. hűségprogramok, személyre szabott kedvezmények integrálása)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Azonnali jóváírás a kereskedők számláján</a:t>
          </a:r>
        </a:p>
      </dsp:txBody>
      <dsp:txXfrm>
        <a:off x="1744228" y="1323773"/>
        <a:ext cx="6192453" cy="2362835"/>
      </dsp:txXfrm>
    </dsp:sp>
    <dsp:sp modelId="{B28BE2A7-B582-47CF-8E81-FF4D315C6811}">
      <dsp:nvSpPr>
        <dsp:cNvPr id="0" name=""/>
        <dsp:cNvSpPr/>
      </dsp:nvSpPr>
      <dsp:spPr>
        <a:xfrm>
          <a:off x="175209" y="1987539"/>
          <a:ext cx="1587336" cy="1255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28A7C-32D4-431A-AD0F-F87B5C04AFA9}">
      <dsp:nvSpPr>
        <dsp:cNvPr id="0" name=""/>
        <dsp:cNvSpPr/>
      </dsp:nvSpPr>
      <dsp:spPr>
        <a:xfrm>
          <a:off x="0" y="3871617"/>
          <a:ext cx="7936682" cy="1456974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i="0" u="sng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Fogyasztók, Vállalatok</a:t>
          </a:r>
          <a:endParaRPr lang="hu-HU" sz="2000" b="0" i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Gyorsabb elektronikus fizetési lehetőség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Több fizetési helyzetben használható fizetési megoldások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Másodlagos azonosítók használata miatt kényelmesebb fizetés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b="0" i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rPr>
            <a:t>A vállalati tranzakciók egyszerűbb lebonyolítása</a:t>
          </a:r>
        </a:p>
      </dsp:txBody>
      <dsp:txXfrm>
        <a:off x="1744228" y="3871617"/>
        <a:ext cx="6192453" cy="1456974"/>
      </dsp:txXfrm>
    </dsp:sp>
    <dsp:sp modelId="{996B911F-9C2D-4A77-8688-2BBF2454D877}">
      <dsp:nvSpPr>
        <dsp:cNvPr id="0" name=""/>
        <dsp:cNvSpPr/>
      </dsp:nvSpPr>
      <dsp:spPr>
        <a:xfrm>
          <a:off x="156891" y="3972112"/>
          <a:ext cx="1587336" cy="1255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175A8-35AC-46BC-970E-BB361A66CB6D}" type="datetimeFigureOut">
              <a:rPr lang="hu-HU" smtClean="0"/>
              <a:pPr/>
              <a:t>2017.06.12.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FDB01-46C1-4BF1-9E72-84EA817E09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3221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C4DF4E-9F45-4956-AF27-4169F777B831}" type="datetimeFigureOut">
              <a:rPr lang="hu-HU"/>
              <a:pPr>
                <a:defRPr/>
              </a:pPr>
              <a:t>2017.06.12.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6176FD-5602-4B79-B069-B36BD1680EC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097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1876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0995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0382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sz="120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4596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4755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2496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283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8755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1911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9313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8567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773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7813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6088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176FD-5602-4B79-B069-B36BD1680ECD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899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443788" y="6356350"/>
            <a:ext cx="170021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hu-HU" dirty="0"/>
              <a:t>Forrás:</a:t>
            </a:r>
          </a:p>
        </p:txBody>
      </p:sp>
    </p:spTree>
    <p:extLst>
      <p:ext uri="{BB962C8B-B14F-4D97-AF65-F5344CB8AC3E}">
        <p14:creationId xmlns:p14="http://schemas.microsoft.com/office/powerpoint/2010/main" val="322221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itólap logóv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7703" y="365127"/>
            <a:ext cx="6630363" cy="615602"/>
          </a:xfr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Előadás címe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7702" y="2131959"/>
            <a:ext cx="6630364" cy="368904"/>
          </a:xfrm>
        </p:spPr>
        <p:txBody>
          <a:bodyPr>
            <a:noAutofit/>
          </a:bodyPr>
          <a:lstStyle>
            <a:lvl1pPr marL="0" indent="0">
              <a:buNone/>
              <a:defRPr sz="2100" baseline="0"/>
            </a:lvl1pPr>
          </a:lstStyle>
          <a:p>
            <a:pPr lvl="0"/>
            <a:r>
              <a:rPr lang="hu-HU" dirty="0"/>
              <a:t>Helyszín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907702" y="980729"/>
            <a:ext cx="6630364" cy="720080"/>
          </a:xfrm>
        </p:spPr>
        <p:txBody>
          <a:bodyPr>
            <a:noAutofit/>
          </a:bodyPr>
          <a:lstStyle>
            <a:lvl1pPr marL="0" indent="0">
              <a:buNone/>
              <a:defRPr sz="21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 dirty="0"/>
              <a:t>Előadó neve</a:t>
            </a:r>
          </a:p>
          <a:p>
            <a:pPr lvl="0"/>
            <a:r>
              <a:rPr lang="hu-HU" dirty="0"/>
              <a:t>Titulusa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907404" y="2539464"/>
            <a:ext cx="6630364" cy="400734"/>
          </a:xfrm>
        </p:spPr>
        <p:txBody>
          <a:bodyPr>
            <a:normAutofit/>
          </a:bodyPr>
          <a:lstStyle>
            <a:lvl1pPr marL="0" indent="0">
              <a:buNone/>
              <a:defRPr sz="2100" baseline="0"/>
            </a:lvl1pPr>
          </a:lstStyle>
          <a:p>
            <a:pPr lvl="0"/>
            <a:r>
              <a:rPr lang="hu-HU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20883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old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453689" cy="759189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67" y="2060849"/>
            <a:ext cx="7886700" cy="417646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51366" y="1388651"/>
            <a:ext cx="7886700" cy="57606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87624" y="1124316"/>
            <a:ext cx="7956376" cy="0"/>
          </a:xfrm>
          <a:prstGeom prst="line">
            <a:avLst/>
          </a:prstGeom>
          <a:ln w="28575">
            <a:solidFill>
              <a:srgbClr val="1E2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443788" y="6356350"/>
            <a:ext cx="170021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hu-HU" dirty="0"/>
              <a:t>Forrás: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2054"/>
            <a:ext cx="873224" cy="8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5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old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485331" cy="759189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67" y="1268761"/>
            <a:ext cx="7886700" cy="496855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87624" y="1120587"/>
            <a:ext cx="7956376" cy="0"/>
          </a:xfrm>
          <a:prstGeom prst="line">
            <a:avLst/>
          </a:prstGeom>
          <a:ln w="28575">
            <a:solidFill>
              <a:srgbClr val="1E2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443788" y="6356350"/>
            <a:ext cx="170021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hu-HU" dirty="0"/>
              <a:t>Forrás: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33200"/>
            <a:ext cx="873224" cy="8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0200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804" r:id="rId2"/>
    <p:sldLayoutId id="2147483806" r:id="rId3"/>
    <p:sldLayoutId id="2147483807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5"/>
          </a:solidFill>
          <a:latin typeface="Calibri" panose="020F050202020403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accent5"/>
          </a:solidFill>
          <a:latin typeface="Calibri" panose="020F050202020403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200" kern="1200">
          <a:solidFill>
            <a:schemeClr val="accent5"/>
          </a:solidFill>
          <a:latin typeface="Calibri" panose="020F050202020403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200" kern="1200">
          <a:solidFill>
            <a:schemeClr val="accent5"/>
          </a:solidFill>
          <a:latin typeface="Calibri" panose="020F050202020403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200" kern="1200">
          <a:solidFill>
            <a:schemeClr val="accent5"/>
          </a:solidFill>
          <a:latin typeface="Calibri" panose="020F050202020403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200" kern="1200">
          <a:solidFill>
            <a:schemeClr val="accent5"/>
          </a:solidFill>
          <a:latin typeface="Calibri" panose="020F050202020403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hyperlink" Target="https://www.google.hu/url?url=https://www.colourbox.com/image/3d-illustration-of-house-with-screwdriver-and-wrench-house-repair-concept-image-1994550&amp;rct=j&amp;frm=1&amp;q=&amp;esrc=s&amp;sa=U&amp;ved=0ahUKEwjhxeen-rnSAhUEDSwKHcKuDWoQwW4IGTAC&amp;usg=AFQjCNEFvGgY6sZ7qBvrP2cIQKVStAFIK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hyperlink" Target="https://www.google.hu/url?url=https://www.linkedin.com/pulse/20130823135231-37102839-why-bad-deals-could-be-good-business-in-new-markets&amp;rct=j&amp;frm=1&amp;q=&amp;esrc=s&amp;sa=U&amp;ved=0ahUKEwjLpNL1-bnSAhVEiywKHYBsCzsQwW4IGTAC&amp;usg=AFQjCNEhAfIy_5Cfp6hoxBWwqudRiYFhLA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2.png"/><Relationship Id="rId9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Fizetési rendszer jelentés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497" y="2060399"/>
            <a:ext cx="6630364" cy="368007"/>
          </a:xfrm>
        </p:spPr>
        <p:txBody>
          <a:bodyPr>
            <a:normAutofit lnSpcReduction="10000"/>
          </a:bodyPr>
          <a:lstStyle/>
          <a:p>
            <a:r>
              <a:rPr lang="hu-HU" dirty="0"/>
              <a:t>Magyar Nemzeti Bank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907702" y="980729"/>
            <a:ext cx="6630364" cy="648072"/>
          </a:xfrm>
        </p:spPr>
        <p:txBody>
          <a:bodyPr/>
          <a:lstStyle/>
          <a:p>
            <a:r>
              <a:rPr lang="hu-HU" dirty="0"/>
              <a:t>Bartha Lajos</a:t>
            </a:r>
          </a:p>
          <a:p>
            <a:r>
              <a:rPr lang="hu-HU" dirty="0"/>
              <a:t>Igazgató, Pénzügyi infrastruktúrák igazgatóság</a:t>
            </a:r>
          </a:p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43300" y="6356351"/>
            <a:ext cx="2057400" cy="365125"/>
          </a:xfrm>
        </p:spPr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</a:t>
            </a:fld>
            <a:endParaRPr lang="hu-HU" dirty="0"/>
          </a:p>
        </p:txBody>
      </p:sp>
      <p:sp>
        <p:nvSpPr>
          <p:cNvPr id="6" name="Content Placeholder 5"/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hu-HU" dirty="0"/>
              <a:t>2017. június 8.</a:t>
            </a:r>
          </a:p>
        </p:txBody>
      </p:sp>
    </p:spTree>
    <p:extLst>
      <p:ext uri="{BB962C8B-B14F-4D97-AF65-F5344CB8AC3E}">
        <p14:creationId xmlns:p14="http://schemas.microsoft.com/office/powerpoint/2010/main" val="2988844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0"/>
            <a:ext cx="7485331" cy="1124744"/>
          </a:xfrm>
        </p:spPr>
        <p:txBody>
          <a:bodyPr>
            <a:noAutofit/>
          </a:bodyPr>
          <a:lstStyle/>
          <a:p>
            <a:r>
              <a:rPr lang="hu-HU" sz="2800" dirty="0"/>
              <a:t>Az érintőkártyás technológia terén az európai élvonalban van Magyarország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476606"/>
            <a:ext cx="3666571" cy="4868155"/>
          </a:xfrm>
        </p:spPr>
        <p:txBody>
          <a:bodyPr>
            <a:normAutofit fontScale="92500" lnSpcReduction="10000"/>
          </a:bodyPr>
          <a:lstStyle/>
          <a:p>
            <a:pPr marL="514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200" dirty="0"/>
              <a:t>Érintőkártyák aránya 63% (2015-ben 54%)</a:t>
            </a:r>
          </a:p>
          <a:p>
            <a:pPr marL="514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hu-HU" sz="2200" dirty="0"/>
          </a:p>
          <a:p>
            <a:pPr marL="514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200" dirty="0"/>
              <a:t>Érintéses fizetést lehetővé tevő POS-ok száma 76% (2015-ben 63%)</a:t>
            </a:r>
          </a:p>
          <a:p>
            <a:pPr marL="514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hu-HU" sz="2200" dirty="0"/>
          </a:p>
          <a:p>
            <a:pPr marL="514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200" dirty="0"/>
              <a:t>Dinamikus növekedés az érintéses vásárlási forgalomban</a:t>
            </a:r>
          </a:p>
          <a:p>
            <a:pPr marL="85725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200" dirty="0"/>
              <a:t>a vásárlások 56 %-a (2015-ben 34 %), értékben 40%-a (2015-ben 20 %) történik ilyen módon 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10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115" y="1440490"/>
            <a:ext cx="4880944" cy="45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0"/>
            <a:ext cx="7485331" cy="1124744"/>
          </a:xfrm>
        </p:spPr>
        <p:txBody>
          <a:bodyPr>
            <a:noAutofit/>
          </a:bodyPr>
          <a:lstStyle/>
          <a:p>
            <a:r>
              <a:rPr lang="hu-HU" sz="2800" dirty="0"/>
              <a:t>Csökken a </a:t>
            </a:r>
            <a:r>
              <a:rPr lang="hu-HU" sz="2800" dirty="0" err="1"/>
              <a:t>bankolás</a:t>
            </a:r>
            <a:r>
              <a:rPr lang="hu-HU" sz="2800" dirty="0"/>
              <a:t> költsége az ügyfelek számára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70526" y="1119858"/>
            <a:ext cx="4997532" cy="1577874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hu-HU" sz="2000" dirty="0">
                <a:solidFill>
                  <a:schemeClr val="tx1"/>
                </a:solidFill>
              </a:rPr>
              <a:t>A forgalom bővülés fajlagos díjcsökkenés mellett megy végbe</a:t>
            </a:r>
          </a:p>
          <a:p>
            <a:pPr>
              <a:spcBef>
                <a:spcPts val="600"/>
              </a:spcBef>
            </a:pPr>
            <a:r>
              <a:rPr lang="hu-HU" sz="2000" dirty="0"/>
              <a:t>Az elektronikus fizetési forgalom bővülése +12 %,</a:t>
            </a:r>
          </a:p>
          <a:p>
            <a:pPr>
              <a:spcBef>
                <a:spcPts val="600"/>
              </a:spcBef>
            </a:pPr>
            <a:r>
              <a:rPr lang="hu-HU" sz="2000" dirty="0"/>
              <a:t>Bevétel növekedés +0,2%</a:t>
            </a:r>
          </a:p>
          <a:p>
            <a:pPr>
              <a:spcBef>
                <a:spcPts val="600"/>
              </a:spcBef>
            </a:pPr>
            <a:endParaRPr lang="hu-HU" sz="20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11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518" y="2692845"/>
            <a:ext cx="5007721" cy="401885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08968" y="1247075"/>
            <a:ext cx="3493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</a:rPr>
              <a:t>Az átutalások, a számlavezetés és a készpénzfelvételek adják a bevételek 2/3-át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74" y="2692845"/>
            <a:ext cx="3761423" cy="34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740472" cy="759189"/>
          </a:xfrm>
        </p:spPr>
        <p:txBody>
          <a:bodyPr>
            <a:normAutofit fontScale="90000"/>
          </a:bodyPr>
          <a:lstStyle/>
          <a:p>
            <a:br>
              <a:rPr lang="hu-HU" sz="2700" dirty="0"/>
            </a:br>
            <a:r>
              <a:rPr lang="hu-HU" sz="3100" dirty="0"/>
              <a:t>A forgalomhoz képest alacsony a kártyás visszaélések aránya</a:t>
            </a:r>
            <a:br>
              <a:rPr lang="hu-HU" sz="2700" dirty="0"/>
            </a:br>
            <a:endParaRPr lang="hu-HU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12</a:t>
            </a:fld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251520" y="2276872"/>
            <a:ext cx="302433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itchFamily="34" charset="0"/>
              </a:rPr>
              <a:t> </a:t>
            </a:r>
            <a:r>
              <a:rPr lang="hu-HU" sz="2200" dirty="0">
                <a:latin typeface="Calibri" pitchFamily="34" charset="0"/>
              </a:rPr>
              <a:t>Növekedett a kártyás visszaélések mértéke, azonban ez továbbra is elhanyagolható a forgalomhoz képest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200" dirty="0">
                <a:latin typeface="Calibri" pitchFamily="34" charset="0"/>
              </a:rPr>
              <a:t>Nincs visszaélés az érintéses kártyáknál</a:t>
            </a:r>
            <a:endParaRPr lang="hu-HU" sz="2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3300" y="1700808"/>
            <a:ext cx="5491759" cy="41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u-HU" sz="2700" dirty="0"/>
            </a:br>
            <a:r>
              <a:rPr lang="hu-HU" sz="3100" dirty="0"/>
              <a:t>A fizetési kártyás visszaélések kapcsán leírt károk döntő részét nem az ügyfelek viselik</a:t>
            </a:r>
            <a:br>
              <a:rPr lang="hu-HU" sz="2700" dirty="0"/>
            </a:br>
            <a:endParaRPr lang="hu-HU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13</a:t>
            </a:fld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647564" y="1282704"/>
            <a:ext cx="8186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itchFamily="34" charset="0"/>
              </a:rPr>
              <a:t> </a:t>
            </a:r>
            <a:r>
              <a:rPr lang="hu-HU" sz="2200" dirty="0">
                <a:latin typeface="Calibri" pitchFamily="34" charset="0"/>
              </a:rPr>
              <a:t>Az ügyfelekre hárított kár kevesebb mint 10%</a:t>
            </a:r>
            <a:endParaRPr lang="hu-HU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481" y="2126359"/>
            <a:ext cx="5369038" cy="415577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180" y="4077072"/>
            <a:ext cx="1080120" cy="57606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42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1322313" y="3551952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rgbClr val="002060"/>
                </a:solidFill>
                <a:latin typeface="Calibri" pitchFamily="34" charset="0"/>
              </a:rPr>
              <a:t>2. A pénzügyi infrastruktúrák működése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45194" y="4509120"/>
            <a:ext cx="2880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53295"/>
            <a:ext cx="4581525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5517232"/>
            <a:ext cx="11334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999" y="180000"/>
            <a:ext cx="7986129" cy="759189"/>
          </a:xfrm>
        </p:spPr>
        <p:txBody>
          <a:bodyPr>
            <a:noAutofit/>
          </a:bodyPr>
          <a:lstStyle/>
          <a:p>
            <a:r>
              <a:rPr lang="hu-HU" sz="2800" dirty="0"/>
              <a:t>A GDP 41-szer fordult meg a pénzügyi infrastruktúrákban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15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E186E3F-05A3-482F-B4B3-206862BAEB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835437"/>
              </p:ext>
            </p:extLst>
          </p:nvPr>
        </p:nvGraphicFramePr>
        <p:xfrm>
          <a:off x="231940" y="1699647"/>
          <a:ext cx="4262189" cy="259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702251"/>
              </p:ext>
            </p:extLst>
          </p:nvPr>
        </p:nvGraphicFramePr>
        <p:xfrm>
          <a:off x="4704135" y="1699647"/>
          <a:ext cx="3822287" cy="257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Arrow: Right 8"/>
          <p:cNvSpPr/>
          <p:nvPr/>
        </p:nvSpPr>
        <p:spPr>
          <a:xfrm rot="16200000">
            <a:off x="2193677" y="4206127"/>
            <a:ext cx="396044" cy="43204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Arrow: Down 29"/>
          <p:cNvSpPr/>
          <p:nvPr/>
        </p:nvSpPr>
        <p:spPr>
          <a:xfrm>
            <a:off x="6400547" y="4218658"/>
            <a:ext cx="429462" cy="369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2915816" y="425084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+2%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9396" y="4250841"/>
            <a:ext cx="60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-3%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5856" y="1268760"/>
            <a:ext cx="2736304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1.455 ezer milliárd 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49037" y="4702729"/>
            <a:ext cx="38164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>
                <a:latin typeface="Calibri" panose="020F0502020204030204" pitchFamily="34" charset="0"/>
              </a:rPr>
              <a:t>VIBER</a:t>
            </a:r>
            <a:r>
              <a:rPr lang="hu-HU" sz="1600" dirty="0">
                <a:latin typeface="Calibri" panose="020F0502020204030204" pitchFamily="34" charset="0"/>
              </a:rPr>
              <a:t>: kéthetes betét kivezetése, bankközi tételek értékének visszaesése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>
                <a:latin typeface="Calibri" panose="020F0502020204030204" pitchFamily="34" charset="0"/>
              </a:rPr>
              <a:t>KELER</a:t>
            </a:r>
            <a:r>
              <a:rPr lang="hu-HU" sz="1600" dirty="0">
                <a:latin typeface="Calibri" panose="020F0502020204030204" pitchFamily="34" charset="0"/>
              </a:rPr>
              <a:t> </a:t>
            </a:r>
            <a:r>
              <a:rPr lang="hu-HU" sz="1600" dirty="0" err="1">
                <a:latin typeface="Calibri" panose="020F0502020204030204" pitchFamily="34" charset="0"/>
              </a:rPr>
              <a:t>KSZF</a:t>
            </a:r>
            <a:r>
              <a:rPr lang="hu-HU" sz="1600" dirty="0">
                <a:latin typeface="Calibri" panose="020F0502020204030204" pitchFamily="34" charset="0"/>
              </a:rPr>
              <a:t>: tőkepiaci és gázpiacokon forgalom visszaesése, illetve stagnálása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err="1"/>
          </a:p>
        </p:txBody>
      </p:sp>
      <p:sp>
        <p:nvSpPr>
          <p:cNvPr id="7" name="TextBox 6"/>
          <p:cNvSpPr txBox="1"/>
          <p:nvPr/>
        </p:nvSpPr>
        <p:spPr>
          <a:xfrm>
            <a:off x="255882" y="4729442"/>
            <a:ext cx="46931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>
                <a:latin typeface="Calibri" panose="020F0502020204030204" pitchFamily="34" charset="0"/>
              </a:rPr>
              <a:t>VIBER</a:t>
            </a:r>
            <a:r>
              <a:rPr lang="hu-HU" sz="1600" dirty="0">
                <a:latin typeface="Calibri" panose="020F0502020204030204" pitchFamily="34" charset="0"/>
              </a:rPr>
              <a:t>: ügyféltételek, három hónapos MNB betételhelyezés növekedése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>
                <a:latin typeface="Calibri" panose="020F0502020204030204" pitchFamily="34" charset="0"/>
              </a:rPr>
              <a:t>BKR</a:t>
            </a:r>
            <a:r>
              <a:rPr lang="hu-HU" sz="1600" dirty="0">
                <a:latin typeface="Calibri" panose="020F0502020204030204" pitchFamily="34" charset="0"/>
              </a:rPr>
              <a:t>: csoportos átutalások növekedése,      visszautasítások csökkenése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>
                <a:latin typeface="Calibri" panose="020F0502020204030204" pitchFamily="34" charset="0"/>
              </a:rPr>
              <a:t>KELER</a:t>
            </a:r>
            <a:r>
              <a:rPr lang="hu-HU" sz="1600" dirty="0">
                <a:latin typeface="Calibri" panose="020F0502020204030204" pitchFamily="34" charset="0"/>
              </a:rPr>
              <a:t>: forintban denominált államkötvényekkel és befektetési jegyekkel bonyolított ügyletek növekedése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err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Megbízhatóan, biztonságosan és hatékonyan működtek a pénzügyi infrastruktúrák 2016-ban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16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44" y="1538793"/>
            <a:ext cx="3543300" cy="2219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538793"/>
            <a:ext cx="3168352" cy="223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62" y="4260850"/>
            <a:ext cx="3657600" cy="2095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601" y="4260850"/>
            <a:ext cx="3379729" cy="20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80000" y="1197496"/>
            <a:ext cx="212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070C0"/>
                </a:solidFill>
              </a:rPr>
              <a:t>VIBER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2080" y="121679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070C0"/>
                </a:solidFill>
              </a:rPr>
              <a:t>BKR</a:t>
            </a:r>
            <a:r>
              <a:rPr lang="hu-HU" dirty="0">
                <a:solidFill>
                  <a:srgbClr val="0070C0"/>
                </a:solidFill>
              </a:rPr>
              <a:t> napközbeni elszámolás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0000" y="3833259"/>
            <a:ext cx="190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070C0"/>
                </a:solidFill>
              </a:rPr>
              <a:t>KELER</a:t>
            </a:r>
            <a:r>
              <a:rPr lang="hu-HU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03920" y="383350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070C0"/>
                </a:solidFill>
              </a:rPr>
              <a:t>KELER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err="1">
                <a:solidFill>
                  <a:srgbClr val="0070C0"/>
                </a:solidFill>
              </a:rPr>
              <a:t>KSZF</a:t>
            </a:r>
            <a:endParaRPr lang="hu-HU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449" y="3711555"/>
            <a:ext cx="963511" cy="60853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32320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/>
              <a:t>A jegybanki eszköztár változásának hatása a likviditásra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17</a:t>
            </a:fld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856" y="1876233"/>
            <a:ext cx="5729225" cy="37331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4631" y="4298380"/>
            <a:ext cx="2152112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/>
              <a:t>Kötelező tartalékráta 1%-</a:t>
            </a:r>
            <a:r>
              <a:rPr lang="hu-HU" sz="1400" dirty="0" err="1"/>
              <a:t>ra</a:t>
            </a:r>
            <a:r>
              <a:rPr lang="hu-HU" sz="1400" dirty="0"/>
              <a:t> való csökkentése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6607" y="1318862"/>
            <a:ext cx="2304256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/>
              <a:t>Kéthetes betét kivezetésének kezdete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4631" y="2229935"/>
            <a:ext cx="2160240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/>
              <a:t>Három hónapos betét tenderének ritkítása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4631" y="3171359"/>
            <a:ext cx="2815427" cy="738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/>
              <a:t>Három hónapos betét mennyiségi korlátozása </a:t>
            </a:r>
          </a:p>
          <a:p>
            <a:r>
              <a:rPr lang="hu-HU" sz="1400" dirty="0"/>
              <a:t>(</a:t>
            </a:r>
            <a:r>
              <a:rPr lang="hu-HU" sz="1400" dirty="0" err="1"/>
              <a:t>max</a:t>
            </a:r>
            <a:r>
              <a:rPr lang="hu-HU" sz="1400" dirty="0"/>
              <a:t>. 900 milliárd 2016 végéig)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513" y="5260108"/>
            <a:ext cx="293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Likviditás éves szinten növekedett</a:t>
            </a:r>
          </a:p>
        </p:txBody>
      </p:sp>
      <p:cxnSp>
        <p:nvCxnSpPr>
          <p:cNvPr id="23" name="Straight Arrow Connector 22"/>
          <p:cNvCxnSpPr>
            <a:stCxn id="18" idx="3"/>
          </p:cNvCxnSpPr>
          <p:nvPr/>
        </p:nvCxnSpPr>
        <p:spPr>
          <a:xfrm>
            <a:off x="2600863" y="1580472"/>
            <a:ext cx="4131377" cy="73335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3"/>
          </p:cNvCxnSpPr>
          <p:nvPr/>
        </p:nvCxnSpPr>
        <p:spPr>
          <a:xfrm>
            <a:off x="2454871" y="2491545"/>
            <a:ext cx="5141465" cy="1351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Brace 32"/>
          <p:cNvSpPr/>
          <p:nvPr/>
        </p:nvSpPr>
        <p:spPr>
          <a:xfrm rot="16200000" flipH="1" flipV="1">
            <a:off x="7972487" y="2091618"/>
            <a:ext cx="263572" cy="922116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8" name="Straight Arrow Connector 37"/>
          <p:cNvCxnSpPr>
            <a:stCxn id="20" idx="3"/>
          </p:cNvCxnSpPr>
          <p:nvPr/>
        </p:nvCxnSpPr>
        <p:spPr>
          <a:xfrm flipV="1">
            <a:off x="3110058" y="2670617"/>
            <a:ext cx="4990334" cy="870074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428459" y="4073870"/>
            <a:ext cx="5959965" cy="50395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388424" y="2132856"/>
            <a:ext cx="0" cy="1941014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8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668464" cy="759189"/>
          </a:xfrm>
        </p:spPr>
        <p:txBody>
          <a:bodyPr>
            <a:normAutofit/>
          </a:bodyPr>
          <a:lstStyle/>
          <a:p>
            <a:r>
              <a:rPr lang="hu-HU" sz="2400" dirty="0"/>
              <a:t>A résztvevők a likviditásra ható változásokhoz jól alkalmazkodtak 1.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18</a:t>
            </a:fld>
            <a:endParaRPr lang="hu-HU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 flipH="1">
            <a:off x="4412864" y="5526633"/>
            <a:ext cx="4413078" cy="758518"/>
          </a:xfrm>
          <a:ln>
            <a:solidFill>
              <a:srgbClr val="0070C0"/>
            </a:solidFill>
          </a:ln>
        </p:spPr>
        <p:txBody>
          <a:bodyPr>
            <a:normAutofit fontScale="55000" lnSpcReduction="20000"/>
          </a:bodyPr>
          <a:lstStyle/>
          <a:p>
            <a:pPr marL="285750" indent="-285750" fontAlgn="base">
              <a:spcAft>
                <a:spcPts val="600"/>
              </a:spcAft>
            </a:pPr>
            <a:r>
              <a:rPr lang="hu-HU" dirty="0"/>
              <a:t>A likviditás megfelelő mértékű egyedi résztvevői és rendszerszinten egyaránt</a:t>
            </a:r>
          </a:p>
          <a:p>
            <a:pPr marL="0" indent="0">
              <a:spcAft>
                <a:spcPts val="600"/>
              </a:spcAft>
              <a:buNone/>
            </a:pPr>
            <a:endParaRPr lang="hu-HU" sz="1050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8" name="Content Placeholder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544" y="2372462"/>
            <a:ext cx="4731350" cy="3082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109" y="1207192"/>
            <a:ext cx="1943685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Csökkentették a számlaegyenleget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9211" y="1195382"/>
            <a:ext cx="2365675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Hitelkeretet egyre nagyobb mértékben használták és növelték értékpapír fedezetüket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0032" y="1195382"/>
            <a:ext cx="2240289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Likviditásukat összességében 6-800 milliárd Ft-tal növelték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6738" y="1215175"/>
            <a:ext cx="1728192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Potenciális likviditási szintjüket is növelték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0670" y="5532636"/>
            <a:ext cx="3960440" cy="75251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685800">
              <a:lnSpc>
                <a:spcPct val="7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elszámolási és kiegyenlítési kockázat nem változott a fizetési rendszerekben </a:t>
            </a:r>
          </a:p>
        </p:txBody>
      </p:sp>
      <p:sp>
        <p:nvSpPr>
          <p:cNvPr id="12" name="Left Brace 11"/>
          <p:cNvSpPr/>
          <p:nvPr/>
        </p:nvSpPr>
        <p:spPr>
          <a:xfrm rot="5400000">
            <a:off x="5924662" y="3657935"/>
            <a:ext cx="216024" cy="863948"/>
          </a:xfrm>
          <a:prstGeom prst="leftBrace">
            <a:avLst>
              <a:gd name="adj1" fmla="val 8333"/>
              <a:gd name="adj2" fmla="val 5193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Straight Arrow Connector 14"/>
          <p:cNvCxnSpPr>
            <a:stCxn id="3" idx="2"/>
          </p:cNvCxnSpPr>
          <p:nvPr/>
        </p:nvCxnSpPr>
        <p:spPr>
          <a:xfrm>
            <a:off x="1200952" y="1791967"/>
            <a:ext cx="4595184" cy="21899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/>
          <p:cNvSpPr/>
          <p:nvPr/>
        </p:nvSpPr>
        <p:spPr>
          <a:xfrm rot="5400000">
            <a:off x="5418676" y="2915821"/>
            <a:ext cx="166458" cy="1892648"/>
          </a:xfrm>
          <a:prstGeom prst="leftBrace">
            <a:avLst>
              <a:gd name="adj1" fmla="val 8333"/>
              <a:gd name="adj2" fmla="val 51931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8" name="Straight Arrow Connector 17"/>
          <p:cNvCxnSpPr>
            <a:stCxn id="7" idx="2"/>
          </p:cNvCxnSpPr>
          <p:nvPr/>
        </p:nvCxnSpPr>
        <p:spPr>
          <a:xfrm>
            <a:off x="3502049" y="2272600"/>
            <a:ext cx="1604378" cy="155073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</p:cNvCxnSpPr>
          <p:nvPr/>
        </p:nvCxnSpPr>
        <p:spPr>
          <a:xfrm flipH="1">
            <a:off x="5920139" y="2272600"/>
            <a:ext cx="60038" cy="155534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 rot="5400000">
            <a:off x="5698468" y="2467210"/>
            <a:ext cx="236438" cy="1295922"/>
          </a:xfrm>
          <a:prstGeom prst="leftBrace">
            <a:avLst>
              <a:gd name="adj1" fmla="val 8333"/>
              <a:gd name="adj2" fmla="val 51931"/>
            </a:avLst>
          </a:prstGeom>
          <a:ln w="19050">
            <a:solidFill>
              <a:srgbClr val="1E2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3" name="Straight Arrow Connector 22"/>
          <p:cNvCxnSpPr>
            <a:stCxn id="10" idx="2"/>
          </p:cNvCxnSpPr>
          <p:nvPr/>
        </p:nvCxnSpPr>
        <p:spPr>
          <a:xfrm flipH="1">
            <a:off x="5868144" y="2292393"/>
            <a:ext cx="2242690" cy="704559"/>
          </a:xfrm>
          <a:prstGeom prst="straightConnector1">
            <a:avLst/>
          </a:prstGeom>
          <a:ln w="28575">
            <a:solidFill>
              <a:srgbClr val="1E24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9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3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/>
              <a:t>A résztvevők a likviditásra ható változásokhoz jól alkalmazkodtak 2.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19</a:t>
            </a:fld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67" y="1268760"/>
            <a:ext cx="4712721" cy="5184575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hu-HU" sz="2300" dirty="0"/>
              <a:t>Hitelkeret használat</a:t>
            </a:r>
          </a:p>
          <a:p>
            <a:pPr lvl="1">
              <a:spcAft>
                <a:spcPts val="600"/>
              </a:spcAft>
            </a:pPr>
            <a:r>
              <a:rPr lang="hu-HU" sz="2300" dirty="0"/>
              <a:t>felhasználás átlagosan 2,5 óra</a:t>
            </a:r>
          </a:p>
          <a:p>
            <a:pPr lvl="1">
              <a:spcAft>
                <a:spcPts val="600"/>
              </a:spcAft>
            </a:pPr>
            <a:r>
              <a:rPr lang="hu-HU" sz="2300" dirty="0"/>
              <a:t>hosszabb ideig (+30 perc) </a:t>
            </a:r>
          </a:p>
          <a:p>
            <a:pPr lvl="1">
              <a:spcAft>
                <a:spcPts val="600"/>
              </a:spcAft>
            </a:pPr>
            <a:r>
              <a:rPr lang="hu-HU" sz="2300" dirty="0"/>
              <a:t> nagyobb mértékben (+4%)</a:t>
            </a:r>
          </a:p>
          <a:p>
            <a:pPr lvl="1">
              <a:spcAft>
                <a:spcPts val="600"/>
              </a:spcAft>
            </a:pPr>
            <a:r>
              <a:rPr lang="hu-HU" sz="2300" dirty="0"/>
              <a:t>17:00-ig folyamatos használat, ezt követően nagymértékben megnő </a:t>
            </a:r>
          </a:p>
          <a:p>
            <a:pPr lvl="1">
              <a:spcAft>
                <a:spcPts val="600"/>
              </a:spcAft>
            </a:pPr>
            <a:r>
              <a:rPr lang="hu-HU" sz="2300" dirty="0"/>
              <a:t> </a:t>
            </a:r>
            <a:r>
              <a:rPr lang="hu-HU" sz="2300" dirty="0" err="1"/>
              <a:t>MHKK</a:t>
            </a:r>
            <a:r>
              <a:rPr lang="hu-HU" sz="2300" dirty="0"/>
              <a:t> rendszerszinten alacsony: 4-16%</a:t>
            </a:r>
          </a:p>
          <a:p>
            <a:pPr lvl="2">
              <a:spcAft>
                <a:spcPts val="600"/>
              </a:spcAft>
            </a:pPr>
            <a:r>
              <a:rPr lang="hu-HU" sz="2300" dirty="0"/>
              <a:t>kismértékben csökkent </a:t>
            </a:r>
          </a:p>
          <a:p>
            <a:pPr lvl="2">
              <a:spcAft>
                <a:spcPts val="600"/>
              </a:spcAft>
            </a:pPr>
            <a:r>
              <a:rPr lang="hu-HU" sz="2300" dirty="0"/>
              <a:t>de egyedi érték nagy szórást mutat</a:t>
            </a:r>
          </a:p>
          <a:p>
            <a:pPr>
              <a:spcAft>
                <a:spcPts val="600"/>
              </a:spcAft>
            </a:pPr>
            <a:r>
              <a:rPr lang="hu-HU" sz="2300" dirty="0" err="1"/>
              <a:t>Sorbanállás</a:t>
            </a:r>
            <a:endParaRPr lang="hu-HU" sz="2300" dirty="0"/>
          </a:p>
          <a:p>
            <a:pPr marL="514350" lvl="2">
              <a:spcBef>
                <a:spcPts val="750"/>
              </a:spcBef>
              <a:spcAft>
                <a:spcPts val="600"/>
              </a:spcAft>
            </a:pPr>
            <a:r>
              <a:rPr lang="hu-HU" sz="2300" dirty="0" err="1"/>
              <a:t>sorbanállás</a:t>
            </a:r>
            <a:r>
              <a:rPr lang="hu-HU" sz="2300" dirty="0"/>
              <a:t> értékben és esetszámban kevesebbszer fordult elő</a:t>
            </a:r>
          </a:p>
          <a:p>
            <a:pPr marL="514350" lvl="2">
              <a:spcBef>
                <a:spcPts val="750"/>
              </a:spcBef>
              <a:spcAft>
                <a:spcPts val="600"/>
              </a:spcAft>
            </a:pPr>
            <a:r>
              <a:rPr lang="hu-HU" sz="2300" dirty="0"/>
              <a:t>a sorban eltöltött idő 30 perccel növekedett</a:t>
            </a:r>
          </a:p>
          <a:p>
            <a:pPr marL="514350" lvl="2">
              <a:spcBef>
                <a:spcPts val="750"/>
              </a:spcBef>
              <a:spcAft>
                <a:spcPts val="600"/>
              </a:spcAft>
            </a:pPr>
            <a:r>
              <a:rPr lang="hu-HU" sz="2300" dirty="0" err="1"/>
              <a:t>sorbanállások</a:t>
            </a:r>
            <a:r>
              <a:rPr lang="hu-HU" sz="2300" dirty="0"/>
              <a:t> 48%-a 1-3 óra közötti</a:t>
            </a:r>
          </a:p>
          <a:p>
            <a:pPr marL="514350" lvl="2">
              <a:spcBef>
                <a:spcPts val="750"/>
              </a:spcBef>
              <a:spcAft>
                <a:spcPts val="600"/>
              </a:spcAft>
            </a:pPr>
            <a:r>
              <a:rPr lang="hu-HU" sz="2300" dirty="0"/>
              <a:t>résztvevői döntés: eltérő    likviditásmenedzsment</a:t>
            </a:r>
          </a:p>
          <a:p>
            <a:pPr marL="514350" lvl="2">
              <a:spcBef>
                <a:spcPts val="750"/>
              </a:spcBef>
              <a:spcAft>
                <a:spcPts val="600"/>
              </a:spcAft>
            </a:pPr>
            <a:r>
              <a:rPr lang="hu-HU" sz="2300" dirty="0"/>
              <a:t> nem alakult ki </a:t>
            </a:r>
            <a:r>
              <a:rPr lang="hu-HU" sz="2300" dirty="0" err="1"/>
              <a:t>körbetartozás</a:t>
            </a:r>
            <a:endParaRPr lang="hu-HU" sz="2300" dirty="0"/>
          </a:p>
          <a:p>
            <a:pPr>
              <a:spcAft>
                <a:spcPts val="600"/>
              </a:spcAft>
            </a:pPr>
            <a:endParaRPr lang="hu-HU" sz="2100" dirty="0"/>
          </a:p>
          <a:p>
            <a:endParaRPr lang="hu-H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094224"/>
            <a:ext cx="3541568" cy="2476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268761"/>
            <a:ext cx="3531716" cy="2705100"/>
          </a:xfrm>
          <a:prstGeom prst="rect">
            <a:avLst/>
          </a:prstGeom>
        </p:spPr>
      </p:pic>
      <p:sp>
        <p:nvSpPr>
          <p:cNvPr id="17" name="Arrow: Right 16"/>
          <p:cNvSpPr/>
          <p:nvPr/>
        </p:nvSpPr>
        <p:spPr>
          <a:xfrm>
            <a:off x="4822664" y="1700808"/>
            <a:ext cx="32539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rrow: Right 17"/>
          <p:cNvSpPr/>
          <p:nvPr/>
        </p:nvSpPr>
        <p:spPr>
          <a:xfrm>
            <a:off x="4822664" y="4443338"/>
            <a:ext cx="32539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92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MNB_NAPvideo_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788" y="1556792"/>
            <a:ext cx="6096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47667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Calibri" panose="020F0502020204030204" pitchFamily="34" charset="0"/>
              </a:rPr>
              <a:t>Egy kis nosztalgia…</a:t>
            </a:r>
          </a:p>
        </p:txBody>
      </p:sp>
    </p:spTree>
    <p:extLst>
      <p:ext uri="{BB962C8B-B14F-4D97-AF65-F5344CB8AC3E}">
        <p14:creationId xmlns:p14="http://schemas.microsoft.com/office/powerpoint/2010/main" val="12014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 err="1"/>
              <a:t>BKR</a:t>
            </a:r>
            <a:r>
              <a:rPr lang="hu-HU" sz="2800" dirty="0"/>
              <a:t> napközbeni ciklussűrítés hatására csökkent az elszámolási és kiegyenlítési kockázat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124744"/>
            <a:ext cx="3816423" cy="54005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hu-HU" sz="2200" dirty="0"/>
              <a:t>Forgalom napon belül kiegyenlítettebben oszlik el</a:t>
            </a:r>
          </a:p>
          <a:p>
            <a:r>
              <a:rPr lang="hu-HU" sz="2200" dirty="0"/>
              <a:t>        </a:t>
            </a:r>
            <a:r>
              <a:rPr lang="hu-HU" sz="2200" u="sng" dirty="0"/>
              <a:t>terhelési forgalom</a:t>
            </a:r>
            <a:r>
              <a:rPr lang="hu-HU" sz="2200" dirty="0"/>
              <a:t>                </a:t>
            </a:r>
          </a:p>
          <a:p>
            <a:pPr marL="0" indent="0">
              <a:spcAft>
                <a:spcPts val="0"/>
              </a:spcAft>
              <a:buNone/>
            </a:pPr>
            <a:r>
              <a:rPr lang="hu-HU" sz="2200" dirty="0"/>
              <a:t>   rendelkezésre álló likviditás</a:t>
            </a:r>
          </a:p>
          <a:p>
            <a:pPr>
              <a:lnSpc>
                <a:spcPct val="120000"/>
              </a:lnSpc>
            </a:pPr>
            <a:r>
              <a:rPr lang="hu-HU" sz="2200" dirty="0"/>
              <a:t>Jelentősen csökkent a tranzakció-átgörgetések gyakorisága 2016-ban</a:t>
            </a:r>
          </a:p>
          <a:p>
            <a:pPr lvl="1">
              <a:lnSpc>
                <a:spcPct val="120000"/>
              </a:lnSpc>
            </a:pPr>
            <a:r>
              <a:rPr lang="hu-HU" sz="2200" dirty="0"/>
              <a:t>hátterében likviditásmenedzselési hiba, illetve tudatosan felvállalt gyakorlat</a:t>
            </a:r>
          </a:p>
          <a:p>
            <a:pPr lvl="1">
              <a:lnSpc>
                <a:spcPct val="120000"/>
              </a:lnSpc>
            </a:pPr>
            <a:r>
              <a:rPr lang="hu-HU" sz="2200" dirty="0"/>
              <a:t>két cikluson keresztül történő átgörgetés nem sérti a 4 órás szabályt</a:t>
            </a:r>
          </a:p>
          <a:p>
            <a:pPr marL="0" indent="0">
              <a:buNone/>
            </a:pPr>
            <a:endParaRPr lang="hu-HU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43300" y="6338639"/>
            <a:ext cx="2057400" cy="365125"/>
          </a:xfrm>
        </p:spPr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20</a:t>
            </a:fld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11" y="1844824"/>
            <a:ext cx="731583" cy="662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725027"/>
            <a:ext cx="4921861" cy="37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956496" cy="759189"/>
          </a:xfrm>
        </p:spPr>
        <p:txBody>
          <a:bodyPr>
            <a:noAutofit/>
          </a:bodyPr>
          <a:lstStyle/>
          <a:p>
            <a:r>
              <a:rPr lang="hu-HU" sz="2800" dirty="0"/>
              <a:t>A </a:t>
            </a:r>
            <a:r>
              <a:rPr lang="hu-HU" sz="2800" dirty="0" err="1"/>
              <a:t>KELER</a:t>
            </a:r>
            <a:r>
              <a:rPr lang="hu-HU" sz="2800" dirty="0"/>
              <a:t> </a:t>
            </a:r>
            <a:r>
              <a:rPr lang="hu-HU" sz="2800" dirty="0" err="1"/>
              <a:t>KSZF</a:t>
            </a:r>
            <a:r>
              <a:rPr lang="hu-HU" sz="2800" dirty="0"/>
              <a:t> hatékonyan kezelte a nemteljesítéseket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21</a:t>
            </a:fld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746" y="1173938"/>
            <a:ext cx="3111241" cy="2595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060" y="3836128"/>
            <a:ext cx="3108614" cy="2650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1173938"/>
            <a:ext cx="5525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</a:rPr>
              <a:t>Nemteljesítések száma és összértéke 2012 óta a legnagyobb volt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</a:rPr>
              <a:t>Döntő többsége tőkepiachoz kapcsolódott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</a:rPr>
              <a:t>Oka: főként az értékpapír határidőre történő rendelkezésre bocsátásának elmaradása  (</a:t>
            </a:r>
            <a:r>
              <a:rPr lang="hu-HU" sz="2000" dirty="0" err="1">
                <a:latin typeface="Calibri" panose="020F0502020204030204" pitchFamily="34" charset="0"/>
              </a:rPr>
              <a:t>EuroMTS</a:t>
            </a:r>
            <a:r>
              <a:rPr lang="hu-HU" sz="2000" dirty="0">
                <a:latin typeface="Calibri" panose="020F0502020204030204" pitchFamily="34" charset="0"/>
              </a:rPr>
              <a:t>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</a:rPr>
              <a:t>Résztvevők szűk köréhez kapcsolódott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</a:rPr>
              <a:t>Energiapiaci forgalom nőtt- </a:t>
            </a:r>
            <a:r>
              <a:rPr lang="hu-HU" sz="2000" dirty="0" err="1">
                <a:latin typeface="Calibri" panose="020F0502020204030204" pitchFamily="34" charset="0"/>
              </a:rPr>
              <a:t>nemteljesítések</a:t>
            </a:r>
            <a:r>
              <a:rPr lang="hu-HU" sz="2000" dirty="0">
                <a:latin typeface="Calibri" panose="020F0502020204030204" pitchFamily="34" charset="0"/>
              </a:rPr>
              <a:t> száma és értéke is nőtt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70C0"/>
                </a:solidFill>
                <a:latin typeface="Calibri" panose="020F0502020204030204" pitchFamily="34" charset="0"/>
              </a:rPr>
              <a:t>Hatékony kockázatkezelés: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70C0"/>
                </a:solidFill>
                <a:latin typeface="Calibri" panose="020F0502020204030204" pitchFamily="34" charset="0"/>
              </a:rPr>
              <a:t>nem gyűrűzött tovább a többi szereplőre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70C0"/>
                </a:solidFill>
                <a:latin typeface="Calibri" panose="020F0502020204030204" pitchFamily="34" charset="0"/>
              </a:rPr>
              <a:t>a </a:t>
            </a:r>
            <a:r>
              <a:rPr lang="hu-HU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KELER</a:t>
            </a:r>
            <a:r>
              <a:rPr lang="hu-HU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KSZF-et</a:t>
            </a:r>
            <a:r>
              <a:rPr lang="hu-HU" sz="2000" dirty="0">
                <a:solidFill>
                  <a:srgbClr val="0070C0"/>
                </a:solidFill>
                <a:latin typeface="Calibri" panose="020F0502020204030204" pitchFamily="34" charset="0"/>
              </a:rPr>
              <a:t> nem érte veszteség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/>
          </a:p>
          <a:p>
            <a:endParaRPr lang="hu-HU" sz="2000" dirty="0" err="1"/>
          </a:p>
        </p:txBody>
      </p:sp>
    </p:spTree>
    <p:extLst>
      <p:ext uri="{BB962C8B-B14F-4D97-AF65-F5344CB8AC3E}">
        <p14:creationId xmlns:p14="http://schemas.microsoft.com/office/powerpoint/2010/main" val="30268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A forint CLS forgalom hatszorosára növekedett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1" y="1268761"/>
            <a:ext cx="4692382" cy="4968552"/>
          </a:xfrm>
        </p:spPr>
        <p:txBody>
          <a:bodyPr>
            <a:normAutofit lnSpcReduction="10000"/>
          </a:bodyPr>
          <a:lstStyle/>
          <a:p>
            <a:r>
              <a:rPr lang="hu-HU" sz="2000" dirty="0"/>
              <a:t>Napi kb. 500 milliárd Ft forgalom</a:t>
            </a:r>
          </a:p>
          <a:p>
            <a:r>
              <a:rPr lang="hu-HU" sz="2000" dirty="0"/>
              <a:t>A rendszer nettósítási hatása 83%</a:t>
            </a:r>
          </a:p>
          <a:p>
            <a:r>
              <a:rPr lang="hu-HU" sz="2000" dirty="0"/>
              <a:t>Kétszeresére emelkedett a szolgáltatást használó nemzetközi intézmények száma</a:t>
            </a:r>
          </a:p>
          <a:p>
            <a:r>
              <a:rPr lang="hu-HU" sz="2000" dirty="0"/>
              <a:t>Elvárás, hogy a hazai nagy </a:t>
            </a:r>
            <a:r>
              <a:rPr lang="hu-HU" sz="2000" dirty="0" err="1"/>
              <a:t>FX</a:t>
            </a:r>
            <a:r>
              <a:rPr lang="hu-HU" sz="2000" dirty="0"/>
              <a:t> piaci szereplők a CLS-en keresztül egyenlítsék ki forgalmukat</a:t>
            </a:r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 err="1"/>
              <a:t>Nostro</a:t>
            </a:r>
            <a:r>
              <a:rPr lang="hu-HU" sz="2000" dirty="0"/>
              <a:t> számlavezetői kör bővült</a:t>
            </a:r>
          </a:p>
          <a:p>
            <a:r>
              <a:rPr lang="hu-HU" sz="2000" dirty="0"/>
              <a:t>CLS napi átlagos befizetési forgalom 55 milliárd Ft.</a:t>
            </a:r>
          </a:p>
          <a:p>
            <a:r>
              <a:rPr lang="hu-HU" sz="2000" dirty="0"/>
              <a:t>Napi befizetések teljesítése nem okozott likviditási problémát</a:t>
            </a:r>
          </a:p>
          <a:p>
            <a:endParaRPr lang="hu-HU" sz="2000" dirty="0"/>
          </a:p>
          <a:p>
            <a:endParaRPr lang="hu-HU" sz="20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22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01" y="1136710"/>
            <a:ext cx="3695700" cy="2905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562" y="4119860"/>
            <a:ext cx="3648075" cy="262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1240980" y="3573016"/>
            <a:ext cx="7416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3. A pénzforgalmi ellenőrzések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tapasztalatai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4581525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5517232"/>
            <a:ext cx="11334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668464" cy="759189"/>
          </a:xfrm>
        </p:spPr>
        <p:txBody>
          <a:bodyPr>
            <a:normAutofit/>
          </a:bodyPr>
          <a:lstStyle/>
          <a:p>
            <a:r>
              <a:rPr lang="hu-HU" sz="2400" dirty="0"/>
              <a:t>A pénzforgalmi ellenőrzések: </a:t>
            </a:r>
            <a:r>
              <a:rPr lang="hu-HU" sz="2400" dirty="0">
                <a:solidFill>
                  <a:srgbClr val="1E2452"/>
                </a:solidFill>
              </a:rPr>
              <a:t>alapvetően jogszabálykövető magatartás a pénzforgalmi szolgáltatást nyújtóknál 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24</a:t>
            </a:fld>
            <a:endParaRPr lang="hu-H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1519102"/>
            <a:ext cx="4492691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Pénzforgalmi törvény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szerződéskötést megelőző tájékoztatás (pl. a felelősségi szabályokról)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szerződések tartalmi és formai követelményei (pl. teljesítési idők)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nem megfelelő dokumentumok használata a fizetési számla megnyitásakor (pl. 30 napnál régebbi okirat)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MNB rendelet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haladéktalan jóváírás</a:t>
            </a:r>
          </a:p>
          <a:p>
            <a:pPr marL="2857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Bankközi jutalék rendelet</a:t>
            </a:r>
          </a:p>
          <a:p>
            <a:pPr marL="7429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kereskedői díj – bankközi jutalék elkülönítése a számlakivonaton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03" y="1904805"/>
            <a:ext cx="4471797" cy="4091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886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Esetenként az ügyfelek széles körét érintő jogszabálysértések</a:t>
            </a:r>
          </a:p>
          <a:p>
            <a:endParaRPr lang="hu-HU" dirty="0" err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812480" cy="759189"/>
          </a:xfrm>
        </p:spPr>
        <p:txBody>
          <a:bodyPr>
            <a:noAutofit/>
          </a:bodyPr>
          <a:lstStyle/>
          <a:p>
            <a:br>
              <a:rPr lang="hu-HU" sz="2400" dirty="0"/>
            </a:br>
            <a:r>
              <a:rPr lang="hu-HU" sz="2400" dirty="0">
                <a:solidFill>
                  <a:schemeClr val="tx1"/>
                </a:solidFill>
              </a:rPr>
              <a:t>Jelentősen bővült a pénzforgalmi ellenőrzés hatóköre </a:t>
            </a:r>
            <a:br>
              <a:rPr lang="hu-HU" sz="2400" dirty="0">
                <a:solidFill>
                  <a:srgbClr val="0070C0"/>
                </a:solidFill>
              </a:rPr>
            </a:br>
            <a:endParaRPr lang="hu-HU" sz="2400" dirty="0">
              <a:solidFill>
                <a:srgbClr val="1E2452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25</a:t>
            </a:fld>
            <a:endParaRPr lang="hu-H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1" y="2945380"/>
            <a:ext cx="2103505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libri" panose="020F0502020204030204" pitchFamily="34" charset="0"/>
              </a:rPr>
              <a:t>MNB Pénzforgalmi rendelet mellé</a:t>
            </a:r>
          </a:p>
          <a:p>
            <a:endParaRPr lang="hu-HU" sz="1600" dirty="0">
              <a:latin typeface="Calibri" panose="020F0502020204030204" pitchFamily="34" charset="0"/>
            </a:endParaRPr>
          </a:p>
          <a:p>
            <a:r>
              <a:rPr lang="hu-HU" sz="1600" u="sng" dirty="0">
                <a:latin typeface="Calibri" panose="020F0502020204030204" pitchFamily="34" charset="0"/>
              </a:rPr>
              <a:t>Pénzforgalmi törvény</a:t>
            </a:r>
            <a:endParaRPr lang="hu-HU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tájékoztatási kötelezettség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szerződéskötés, számlanyitás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fizetési műveletek  helyesbítése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hatósági átutalások kezelése</a:t>
            </a:r>
          </a:p>
        </p:txBody>
      </p:sp>
      <p:sp>
        <p:nvSpPr>
          <p:cNvPr id="3" name="Arrow: Right 2"/>
          <p:cNvSpPr/>
          <p:nvPr/>
        </p:nvSpPr>
        <p:spPr>
          <a:xfrm>
            <a:off x="581743" y="2202051"/>
            <a:ext cx="8136904" cy="72008"/>
          </a:xfrm>
          <a:prstGeom prst="rightArrow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91325" y="2058152"/>
            <a:ext cx="4614" cy="2696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1743" y="16554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2"/>
                </a:solidFill>
                <a:latin typeface="Calibri" panose="020F0502020204030204" pitchFamily="34" charset="0"/>
              </a:rPr>
              <a:t>2014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5026" y="1655412"/>
            <a:ext cx="74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2"/>
                </a:solidFill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0542" y="165907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2"/>
                </a:solidFill>
                <a:latin typeface="Calibri" panose="020F0502020204030204" pitchFamily="34" charset="0"/>
              </a:rPr>
              <a:t>2016</a:t>
            </a:r>
            <a:endParaRPr lang="hu-HU" dirty="0"/>
          </a:p>
        </p:txBody>
      </p:sp>
      <p:sp>
        <p:nvSpPr>
          <p:cNvPr id="17" name="TextBox 16"/>
          <p:cNvSpPr txBox="1"/>
          <p:nvPr/>
        </p:nvSpPr>
        <p:spPr>
          <a:xfrm>
            <a:off x="6073825" y="1637289"/>
            <a:ext cx="648072" cy="38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2"/>
                </a:solidFill>
                <a:latin typeface="Calibri" panose="020F0502020204030204" pitchFamily="34" charset="0"/>
              </a:rPr>
              <a:t>2017</a:t>
            </a:r>
            <a:endParaRPr lang="hu-HU" dirty="0"/>
          </a:p>
        </p:txBody>
      </p:sp>
      <p:sp>
        <p:nvSpPr>
          <p:cNvPr id="18" name="Arrow: Up 17"/>
          <p:cNvSpPr/>
          <p:nvPr/>
        </p:nvSpPr>
        <p:spPr>
          <a:xfrm rot="19209629">
            <a:off x="1080001" y="2457811"/>
            <a:ext cx="68578" cy="314994"/>
          </a:xfrm>
          <a:prstGeom prst="upArrow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rrow: Up 18"/>
          <p:cNvSpPr/>
          <p:nvPr/>
        </p:nvSpPr>
        <p:spPr>
          <a:xfrm rot="2444931" flipH="1">
            <a:off x="4387185" y="2444843"/>
            <a:ext cx="45719" cy="340929"/>
          </a:xfrm>
          <a:prstGeom prst="upArrow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2513036" y="2942184"/>
            <a:ext cx="2070776" cy="25545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u="sng" dirty="0">
                <a:latin typeface="Calibri" panose="020F0502020204030204" pitchFamily="34" charset="0"/>
              </a:rPr>
              <a:t>Bankközi jutalék rendelet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>
                <a:latin typeface="Calibri" panose="020F0502020204030204" pitchFamily="34" charset="0"/>
              </a:rPr>
              <a:t>interchange</a:t>
            </a:r>
            <a:r>
              <a:rPr lang="hu-HU" sz="1600" dirty="0">
                <a:latin typeface="Calibri" panose="020F0502020204030204" pitchFamily="34" charset="0"/>
              </a:rPr>
              <a:t> díj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elfogadók tájékoztatása</a:t>
            </a:r>
          </a:p>
          <a:p>
            <a:endParaRPr lang="hu-HU" sz="1600" dirty="0">
              <a:latin typeface="Calibri" panose="020F0502020204030204" pitchFamily="34" charset="0"/>
            </a:endParaRPr>
          </a:p>
          <a:p>
            <a:r>
              <a:rPr lang="hu-HU" sz="1600" u="sng" dirty="0">
                <a:latin typeface="Calibri" panose="020F0502020204030204" pitchFamily="34" charset="0"/>
              </a:rPr>
              <a:t>Fizetési szolgáltató törvény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utalványkibocsátók ellenőrzése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1822" y="2935747"/>
            <a:ext cx="1810543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u="sng" dirty="0">
                <a:latin typeface="Calibri" panose="020F0502020204030204" pitchFamily="34" charset="0"/>
              </a:rPr>
              <a:t>Alapszámla rendelet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alapszámla biztosítása, díjak</a:t>
            </a:r>
          </a:p>
          <a:p>
            <a:endParaRPr lang="hu-HU" sz="1600" u="sng" dirty="0">
              <a:latin typeface="Calibri" panose="020F0502020204030204" pitchFamily="34" charset="0"/>
            </a:endParaRPr>
          </a:p>
          <a:p>
            <a:r>
              <a:rPr lang="hu-HU" sz="1600" u="sng" dirty="0">
                <a:latin typeface="Calibri" panose="020F0502020204030204" pitchFamily="34" charset="0"/>
              </a:rPr>
              <a:t>Fizetési számlaváltási rendelet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gyors és hatékony bankváltás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75100" y="1643495"/>
            <a:ext cx="648072" cy="38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2"/>
                </a:solidFill>
                <a:latin typeface="Calibri" panose="020F0502020204030204" pitchFamily="34" charset="0"/>
              </a:rPr>
              <a:t>2018</a:t>
            </a:r>
            <a:endParaRPr lang="hu-HU" dirty="0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2678403" y="2058152"/>
            <a:ext cx="4614" cy="2696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583812" y="2058152"/>
            <a:ext cx="4614" cy="2696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403800" y="2059932"/>
            <a:ext cx="4614" cy="2696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094522" y="2052801"/>
            <a:ext cx="4614" cy="2696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Up 29"/>
          <p:cNvSpPr/>
          <p:nvPr/>
        </p:nvSpPr>
        <p:spPr>
          <a:xfrm rot="2444931" flipH="1">
            <a:off x="6179553" y="2467724"/>
            <a:ext cx="45719" cy="340929"/>
          </a:xfrm>
          <a:prstGeom prst="upArrow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extBox 12"/>
          <p:cNvSpPr txBox="1"/>
          <p:nvPr/>
        </p:nvSpPr>
        <p:spPr>
          <a:xfrm>
            <a:off x="6708054" y="2942184"/>
            <a:ext cx="2134092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u="sng" dirty="0">
                <a:latin typeface="Calibri" panose="020F0502020204030204" pitchFamily="34" charset="0"/>
              </a:rPr>
              <a:t>PSD2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új biztonsági szabályok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új fogyasztóvédelmi szabályok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új devizanemekre kibővített hatály </a:t>
            </a:r>
          </a:p>
        </p:txBody>
      </p:sp>
      <p:sp>
        <p:nvSpPr>
          <p:cNvPr id="31" name="Arrow: Up 30"/>
          <p:cNvSpPr/>
          <p:nvPr/>
        </p:nvSpPr>
        <p:spPr>
          <a:xfrm rot="2444931" flipH="1">
            <a:off x="7859501" y="2452665"/>
            <a:ext cx="45719" cy="340929"/>
          </a:xfrm>
          <a:prstGeom prst="upArrow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79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668464" cy="759189"/>
          </a:xfrm>
        </p:spPr>
        <p:txBody>
          <a:bodyPr>
            <a:noAutofit/>
          </a:bodyPr>
          <a:lstStyle/>
          <a:p>
            <a:r>
              <a:rPr lang="hu-HU" sz="2800" dirty="0"/>
              <a:t>A legtöbb üzemzavar az internetbanki rendszereket érintette</a:t>
            </a:r>
            <a:endParaRPr lang="hu-HU" sz="2800" dirty="0">
              <a:solidFill>
                <a:srgbClr val="1E2452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26</a:t>
            </a:fld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263461" y="1628800"/>
            <a:ext cx="40085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A pénzforgalmi szolgáltatóknál jelentkező üzemzavarok száma növekedett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Az esetszám a rendszerek bonyolultságához és a pénzforgalmi szolgáltatók számához képest alacsony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dirty="0">
              <a:solidFill>
                <a:schemeClr val="accent5"/>
              </a:solidFill>
              <a:latin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Legtöbb incidens: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internetbank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mobilbank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5"/>
                </a:solidFill>
                <a:latin typeface="Calibri" pitchFamily="34" charset="0"/>
              </a:rPr>
              <a:t>fizetési kártya</a:t>
            </a:r>
          </a:p>
          <a:p>
            <a:endParaRPr lang="hu-HU" dirty="0" err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112" y="1758988"/>
            <a:ext cx="4551322" cy="4297766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2538101" y="4211215"/>
            <a:ext cx="216024" cy="4320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2927741" y="427335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közel 50%</a:t>
            </a:r>
          </a:p>
        </p:txBody>
      </p:sp>
    </p:spTree>
    <p:extLst>
      <p:ext uri="{BB962C8B-B14F-4D97-AF65-F5344CB8AC3E}">
        <p14:creationId xmlns:p14="http://schemas.microsoft.com/office/powerpoint/2010/main" val="25379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1322313" y="3551952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rgbClr val="002060"/>
                </a:solidFill>
                <a:latin typeface="Calibri" pitchFamily="34" charset="0"/>
              </a:rPr>
              <a:t>4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A pénzügyi infrastruktúrák 2016-ban megvalósult fejlesztései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48680"/>
            <a:ext cx="4581525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5517232"/>
            <a:ext cx="11334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>
                <a:ln>
                  <a:noFill/>
                </a:ln>
                <a:solidFill>
                  <a:srgbClr val="2026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Magyar Nemzeti Bank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20265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01AEF3-AFFE-433D-8A34-08D966C25545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2026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100" b="0" i="0" u="none" strike="noStrike" kern="1200" cap="none" spc="0" normalizeH="0" baseline="0" noProof="0" dirty="0">
              <a:ln>
                <a:noFill/>
              </a:ln>
              <a:solidFill>
                <a:srgbClr val="20265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1259632" y="332656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Megvalósult fejlesztések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827584" y="1609437"/>
            <a:ext cx="3384376" cy="261165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60148"/>
            <a:ext cx="2880000" cy="171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: Rounded Corners 6"/>
          <p:cNvSpPr/>
          <p:nvPr/>
        </p:nvSpPr>
        <p:spPr>
          <a:xfrm>
            <a:off x="4705363" y="1611811"/>
            <a:ext cx="4176463" cy="263220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6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3344" y="1837300"/>
            <a:ext cx="4000500" cy="2181225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763688" y="4469486"/>
            <a:ext cx="5315298" cy="177522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65014" y="4972376"/>
            <a:ext cx="5013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F128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GIROBankváltás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0F128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15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593701" y="3573016"/>
            <a:ext cx="8550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rgbClr val="002060"/>
                </a:solidFill>
                <a:latin typeface="Calibri" pitchFamily="34" charset="0"/>
              </a:rPr>
              <a:t>5. A technológiai fejlődés hatása a pénzforgalomra</a:t>
            </a:r>
            <a:endParaRPr lang="hu-HU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49" y="631507"/>
            <a:ext cx="4581525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5517232"/>
            <a:ext cx="11334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4 óra múlt 5 másodperccel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3</a:t>
            </a:fld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3741738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60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Az innovatívak nem maradnak le a versenyben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30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61965" y="1507717"/>
            <a:ext cx="2587520" cy="81999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251520" y="1665463"/>
            <a:ext cx="209908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Lemaradók</a:t>
            </a:r>
          </a:p>
        </p:txBody>
      </p:sp>
      <p:sp>
        <p:nvSpPr>
          <p:cNvPr id="12" name="Ellipszis 11"/>
          <p:cNvSpPr/>
          <p:nvPr/>
        </p:nvSpPr>
        <p:spPr>
          <a:xfrm>
            <a:off x="6442286" y="1507717"/>
            <a:ext cx="2587520" cy="81999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6732240" y="1676484"/>
            <a:ext cx="209908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Nyertesek</a:t>
            </a:r>
          </a:p>
        </p:txBody>
      </p:sp>
      <p:sp>
        <p:nvSpPr>
          <p:cNvPr id="14" name="Téglalap 13"/>
          <p:cNvSpPr/>
          <p:nvPr/>
        </p:nvSpPr>
        <p:spPr>
          <a:xfrm>
            <a:off x="87605" y="2651706"/>
            <a:ext cx="2998495" cy="32932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Lehetőségeket nem használják ki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Céljuk, hogy minimális erőfeszítéssel megfeleljenek a jogszabályi elvárásoknak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Kényszerként tekintenek a PSD2-re és az azonnali fizetési rendszer bevezetésére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Az erősebb versenyben az alacsonyabb szolgáltatási szintjük miatt el fogják veszíteni ügyfeleik és bevételük egy jelentős részét</a:t>
            </a:r>
          </a:p>
        </p:txBody>
      </p:sp>
      <p:sp>
        <p:nvSpPr>
          <p:cNvPr id="15" name="Téglalap 14"/>
          <p:cNvSpPr/>
          <p:nvPr/>
        </p:nvSpPr>
        <p:spPr>
          <a:xfrm>
            <a:off x="6057900" y="2356873"/>
            <a:ext cx="3145970" cy="42780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Alkalmazkodnak az új feltételekhez, innovatív környezethez, technológiai lehetőségekhez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Kihasználják az új infrastruktúra nyújtotta lehetőségeket, fejlesztenek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Innovációkat vezetnek be, pl. sok fizetési helyzetben, egyszerűen használható mobilalkalmazás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Elfogadói szolgáltatást biztosítanak kereskedők részére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Képesek lesznek nem csupán megtartani ügyfélkörüket, de új ügyfeleket és a növekvő forgalom révén többletbevételeket is szereznek</a:t>
            </a:r>
          </a:p>
        </p:txBody>
      </p:sp>
      <p:sp>
        <p:nvSpPr>
          <p:cNvPr id="18" name="Ellipszis 17"/>
          <p:cNvSpPr/>
          <p:nvPr/>
        </p:nvSpPr>
        <p:spPr>
          <a:xfrm>
            <a:off x="3161640" y="3329312"/>
            <a:ext cx="2793290" cy="115443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/>
          <p:cNvSpPr txBox="1"/>
          <p:nvPr/>
        </p:nvSpPr>
        <p:spPr>
          <a:xfrm>
            <a:off x="3311860" y="3419919"/>
            <a:ext cx="2520279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solidFill>
                  <a:schemeClr val="bg1"/>
                </a:solidFill>
                <a:latin typeface="Calibri" panose="020F0502020204030204" pitchFamily="34" charset="0"/>
              </a:rPr>
              <a:t>A jelenleg még készpénzes fizetési forgalom elektronizálásában további lehetőségek rejlenek </a:t>
            </a:r>
          </a:p>
        </p:txBody>
      </p:sp>
    </p:spTree>
    <p:extLst>
      <p:ext uri="{BB962C8B-B14F-4D97-AF65-F5344CB8AC3E}">
        <p14:creationId xmlns:p14="http://schemas.microsoft.com/office/powerpoint/2010/main" val="28426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812480" cy="759189"/>
          </a:xfrm>
        </p:spPr>
        <p:txBody>
          <a:bodyPr>
            <a:noAutofit/>
          </a:bodyPr>
          <a:lstStyle/>
          <a:p>
            <a:r>
              <a:rPr lang="hu-HU" sz="3200" dirty="0"/>
              <a:t>PSD2: lehetőség vagy fenyegetés? Banki szempontból 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0561" y="1568164"/>
            <a:ext cx="5720833" cy="4968552"/>
          </a:xfrm>
        </p:spPr>
        <p:txBody>
          <a:bodyPr>
            <a:norm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ea typeface="+mn-ea"/>
                <a:cs typeface="+mn-cs"/>
              </a:rPr>
              <a:t>A PSD2 szabályozói válasz a fejlődés kihívásaira</a:t>
            </a:r>
          </a:p>
          <a:p>
            <a:pPr marL="628650" lvl="2" indent="-285750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ea typeface="+mn-ea"/>
                <a:cs typeface="+mn-cs"/>
              </a:rPr>
              <a:t>új szereplők beengedése és szabályozása</a:t>
            </a:r>
          </a:p>
          <a:p>
            <a:pPr marL="628650" lvl="2" indent="-285750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ea typeface="+mn-ea"/>
                <a:cs typeface="+mn-cs"/>
              </a:rPr>
              <a:t>biztonság növelése</a:t>
            </a:r>
          </a:p>
          <a:p>
            <a:pPr marL="628650" lvl="2" indent="-285750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ea typeface="+mn-ea"/>
                <a:cs typeface="+mn-cs"/>
              </a:rPr>
              <a:t>fogyasztók védelme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ea typeface="+mn-ea"/>
                <a:cs typeface="+mn-cs"/>
              </a:rPr>
              <a:t>Verseny kihívás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ea typeface="+mn-ea"/>
                <a:cs typeface="+mn-cs"/>
              </a:rPr>
              <a:t>Technológiai kihívás</a:t>
            </a:r>
          </a:p>
          <a:p>
            <a:pPr lvl="1"/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31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87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812480" cy="759189"/>
          </a:xfrm>
        </p:spPr>
        <p:txBody>
          <a:bodyPr>
            <a:noAutofit/>
          </a:bodyPr>
          <a:lstStyle/>
          <a:p>
            <a:r>
              <a:rPr lang="hu-HU" sz="3600" dirty="0"/>
              <a:t>PSD2: Ügyfélelőnyök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1556792"/>
            <a:ext cx="5706777" cy="4485526"/>
          </a:xfrm>
        </p:spPr>
        <p:txBody>
          <a:bodyPr>
            <a:normAutofit/>
          </a:bodyPr>
          <a:lstStyle/>
          <a:p>
            <a:endParaRPr lang="hu-HU" sz="2000" dirty="0"/>
          </a:p>
          <a:p>
            <a:r>
              <a:rPr lang="hu-HU" sz="2800" dirty="0"/>
              <a:t>Az új típusú szolgáltatók nyújtotta szolgáltatások is „</a:t>
            </a:r>
            <a:r>
              <a:rPr lang="hu-HU" sz="2800" dirty="0" err="1"/>
              <a:t>szabályozottak</a:t>
            </a:r>
            <a:r>
              <a:rPr lang="hu-HU" sz="2800" dirty="0"/>
              <a:t>”</a:t>
            </a:r>
          </a:p>
          <a:p>
            <a:r>
              <a:rPr lang="hu-HU" sz="2800" dirty="0"/>
              <a:t>Verseny élénkítése révén kényelmesebb, jobb, olcsóbb szolgáltatások </a:t>
            </a:r>
          </a:p>
          <a:p>
            <a:r>
              <a:rPr lang="hu-HU" sz="2800" dirty="0"/>
              <a:t>Biztonság növelése miatt a fogyasztói bizalom erősödése</a:t>
            </a:r>
          </a:p>
          <a:p>
            <a:r>
              <a:rPr lang="hu-HU" sz="2800" dirty="0"/>
              <a:t>Fogyasztók védelmének fokozása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32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58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812480" cy="759189"/>
          </a:xfrm>
        </p:spPr>
        <p:txBody>
          <a:bodyPr>
            <a:noAutofit/>
          </a:bodyPr>
          <a:lstStyle/>
          <a:p>
            <a:r>
              <a:rPr lang="hu-HU" sz="3200" dirty="0"/>
              <a:t>Alternatív technológiák a pénzforgalomban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1367" y="1268761"/>
            <a:ext cx="5720833" cy="4968552"/>
          </a:xfrm>
        </p:spPr>
        <p:txBody>
          <a:bodyPr>
            <a:normAutofit fontScale="92500" lnSpcReduction="20000"/>
          </a:bodyPr>
          <a:lstStyle/>
          <a:p>
            <a:endParaRPr lang="hu-HU" sz="2000" dirty="0"/>
          </a:p>
          <a:p>
            <a:r>
              <a:rPr lang="hu-HU" sz="2400" dirty="0"/>
              <a:t>A jelenlegi megoldásoknak </a:t>
            </a:r>
            <a:r>
              <a:rPr lang="hu-HU" sz="2400" dirty="0" err="1"/>
              <a:t>korlátai</a:t>
            </a:r>
            <a:r>
              <a:rPr lang="hu-HU" sz="2400" dirty="0"/>
              <a:t> vannak (pl. rejtett növekvő költségek, azonnaliság nem biztosított, fogyasztóvédelem hiánya) </a:t>
            </a:r>
          </a:p>
          <a:p>
            <a:r>
              <a:rPr lang="hu-HU" sz="2400" dirty="0"/>
              <a:t>Széleskörű elterjedés nem várható a fizetési piacon</a:t>
            </a:r>
          </a:p>
          <a:p>
            <a:r>
              <a:rPr lang="hu-HU" sz="2400" dirty="0"/>
              <a:t>A mögöttes technológia (megosztott főkönyv, blokklánc) azonban a piaci szereplők jelentős részét a használhatóság vizsgálatára </a:t>
            </a:r>
            <a:r>
              <a:rPr lang="hu-HU" sz="2400" dirty="0" err="1"/>
              <a:t>ösztönzi</a:t>
            </a:r>
            <a:r>
              <a:rPr lang="hu-HU" sz="2400" dirty="0"/>
              <a:t> </a:t>
            </a:r>
          </a:p>
          <a:p>
            <a:r>
              <a:rPr lang="hu-HU" sz="2400" dirty="0"/>
              <a:t>Az új technológia alkalmazása akkor lehetséges:</a:t>
            </a:r>
          </a:p>
          <a:p>
            <a:pPr lvl="1"/>
            <a:r>
              <a:rPr lang="hu-HU" sz="2400" dirty="0"/>
              <a:t>ha nemcsak hatékony és innovatív,</a:t>
            </a:r>
          </a:p>
          <a:p>
            <a:pPr lvl="1"/>
            <a:r>
              <a:rPr lang="hu-HU" sz="2400" dirty="0"/>
              <a:t>hanem biztonságos és megbízható működésre alkalmas megoldások jönnek létre,</a:t>
            </a:r>
          </a:p>
          <a:p>
            <a:pPr lvl="1"/>
            <a:r>
              <a:rPr lang="hu-HU" sz="2400" dirty="0"/>
              <a:t>amelyekkel a pénzügyi rendszerbe vetett bizalom nem sérül.  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33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69" y="1279028"/>
            <a:ext cx="1615895" cy="158562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23" y="2945879"/>
            <a:ext cx="1491323" cy="149132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69" y="4659412"/>
            <a:ext cx="1944216" cy="16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668464" cy="759189"/>
          </a:xfrm>
        </p:spPr>
        <p:txBody>
          <a:bodyPr>
            <a:noAutofit/>
          </a:bodyPr>
          <a:lstStyle/>
          <a:p>
            <a:r>
              <a:rPr lang="hu-HU" sz="2800" dirty="0"/>
              <a:t>MNB fontosnak tartja a </a:t>
            </a:r>
            <a:r>
              <a:rPr lang="hu-HU" sz="2800" dirty="0" err="1"/>
              <a:t>kiberkockázat</a:t>
            </a:r>
            <a:r>
              <a:rPr lang="hu-HU" sz="2800" dirty="0"/>
              <a:t> megfelelő kezelését</a:t>
            </a:r>
            <a:endParaRPr lang="hu-HU" sz="2800" dirty="0">
              <a:solidFill>
                <a:srgbClr val="1E2452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34</a:t>
            </a:fld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616592"/>
            <a:ext cx="460243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/>
                </a:solidFill>
                <a:latin typeface="Calibri" pitchFamily="34" charset="0"/>
              </a:rPr>
              <a:t>A technológiai fejlődés kockázatokkal is jár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/>
                </a:solidFill>
                <a:latin typeface="Calibri" pitchFamily="34" charset="0"/>
              </a:rPr>
              <a:t>Az elmúlt időszakban számos külső támadás érte a rendszereket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accent5"/>
              </a:solidFill>
              <a:latin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/>
                </a:solidFill>
                <a:latin typeface="Calibri" pitchFamily="34" charset="0"/>
              </a:rPr>
              <a:t>MNB részt vesz az </a:t>
            </a:r>
            <a:r>
              <a:rPr lang="hu-HU" sz="2000" dirty="0" err="1">
                <a:solidFill>
                  <a:schemeClr val="accent5"/>
                </a:solidFill>
                <a:latin typeface="Calibri" pitchFamily="34" charset="0"/>
              </a:rPr>
              <a:t>EKB</a:t>
            </a:r>
            <a:r>
              <a:rPr lang="hu-HU" sz="2000" dirty="0">
                <a:solidFill>
                  <a:schemeClr val="accent5"/>
                </a:solidFill>
                <a:latin typeface="Calibri" pitchFamily="34" charset="0"/>
              </a:rPr>
              <a:t> </a:t>
            </a:r>
            <a:r>
              <a:rPr lang="hu-HU" sz="2000" dirty="0" err="1">
                <a:solidFill>
                  <a:schemeClr val="accent5"/>
                </a:solidFill>
                <a:latin typeface="Calibri" pitchFamily="34" charset="0"/>
              </a:rPr>
              <a:t>kiberkockázati</a:t>
            </a:r>
            <a:r>
              <a:rPr lang="hu-HU" sz="2000" dirty="0">
                <a:solidFill>
                  <a:schemeClr val="accent5"/>
                </a:solidFill>
                <a:latin typeface="Calibri" pitchFamily="34" charset="0"/>
              </a:rPr>
              <a:t> </a:t>
            </a:r>
            <a:r>
              <a:rPr lang="hu-HU" sz="2000" dirty="0" err="1">
                <a:solidFill>
                  <a:schemeClr val="accent5"/>
                </a:solidFill>
                <a:latin typeface="Calibri" pitchFamily="34" charset="0"/>
              </a:rPr>
              <a:t>munkacsoporjában</a:t>
            </a:r>
            <a:endParaRPr lang="hu-HU" sz="2000" dirty="0">
              <a:solidFill>
                <a:schemeClr val="accent5"/>
              </a:solidFill>
              <a:latin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/>
                </a:solidFill>
                <a:latin typeface="Calibri" pitchFamily="34" charset="0"/>
              </a:rPr>
              <a:t>Felmérés készül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chemeClr val="accent5"/>
                </a:solidFill>
                <a:latin typeface="Calibri" pitchFamily="34" charset="0"/>
              </a:rPr>
              <a:t>kiberkockázattal</a:t>
            </a:r>
            <a:r>
              <a:rPr lang="hu-HU" sz="2000" dirty="0">
                <a:solidFill>
                  <a:schemeClr val="accent5"/>
                </a:solidFill>
                <a:latin typeface="Calibri" pitchFamily="34" charset="0"/>
              </a:rPr>
              <a:t> szembeni ellenállóképesség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/>
                </a:solidFill>
                <a:latin typeface="Calibri" pitchFamily="34" charset="0"/>
              </a:rPr>
              <a:t>kockázatkezelési gyakorlat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/>
                </a:solidFill>
                <a:latin typeface="Calibri" pitchFamily="34" charset="0"/>
              </a:rPr>
              <a:t>Előkészítés alatt áll egy teszt a felmérésben érintett rendszereknél</a:t>
            </a:r>
            <a:endParaRPr lang="hu-HU" dirty="0">
              <a:solidFill>
                <a:schemeClr val="accent5"/>
              </a:solidFill>
              <a:latin typeface="Calibri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600" dirty="0">
              <a:solidFill>
                <a:schemeClr val="accent5"/>
              </a:solidFill>
              <a:latin typeface="Calibri" pitchFamily="34" charset="0"/>
            </a:endParaRPr>
          </a:p>
          <a:p>
            <a:endParaRPr lang="hu-HU" dirty="0" err="1"/>
          </a:p>
        </p:txBody>
      </p:sp>
    </p:spTree>
    <p:extLst>
      <p:ext uri="{BB962C8B-B14F-4D97-AF65-F5344CB8AC3E}">
        <p14:creationId xmlns:p14="http://schemas.microsoft.com/office/powerpoint/2010/main" val="2882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1259632" y="3573016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rgbClr val="002060"/>
                </a:solidFill>
                <a:latin typeface="Calibri" pitchFamily="34" charset="0"/>
              </a:rPr>
              <a:t>6. Az azonnali fizetési rendszer bevezetése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31507"/>
            <a:ext cx="4581525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5517232"/>
            <a:ext cx="11334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Mi történt eddig?</a:t>
            </a: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1340768"/>
          <a:ext cx="6480720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>
                <a:solidFill>
                  <a:srgbClr val="202653"/>
                </a:solidFill>
              </a:rPr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>
                <a:solidFill>
                  <a:srgbClr val="202653"/>
                </a:solidFill>
              </a:rPr>
              <a:pPr>
                <a:defRPr/>
              </a:pPr>
              <a:t>36</a:t>
            </a:fld>
            <a:endParaRPr lang="hu-HU" dirty="0">
              <a:solidFill>
                <a:srgbClr val="202653"/>
              </a:solidFill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251520" y="1731005"/>
            <a:ext cx="2160240" cy="10156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Calibri" panose="020F0502020204030204" pitchFamily="34" charset="0"/>
              </a:rPr>
              <a:t>Részletes koncepció anyag 2016 tavaszán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661587" y="1731005"/>
            <a:ext cx="2800833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PST</a:t>
            </a:r>
            <a:r>
              <a:rPr lang="hu-HU" sz="2000" dirty="0">
                <a:solidFill>
                  <a:schemeClr val="bg1"/>
                </a:solidFill>
                <a:latin typeface="Calibri" panose="020F0502020204030204" pitchFamily="34" charset="0"/>
              </a:rPr>
              <a:t> döntés a szabályrendszerről 2016 decemberében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691680" y="4867576"/>
            <a:ext cx="2160240" cy="707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Calibri" panose="020F0502020204030204" pitchFamily="34" charset="0"/>
              </a:rPr>
              <a:t>Konzultáció a piaci szereplőkkel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4067944" y="4850676"/>
            <a:ext cx="2808312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Calibri" panose="020F0502020204030204" pitchFamily="34" charset="0"/>
              </a:rPr>
              <a:t>2017 március MNB Igazgatósági döntés a központi infrastruktúra megvalósításáról</a:t>
            </a:r>
          </a:p>
        </p:txBody>
      </p:sp>
      <p:cxnSp>
        <p:nvCxnSpPr>
          <p:cNvPr id="16" name="Egyenes összekötő 15"/>
          <p:cNvCxnSpPr>
            <a:stCxn id="10" idx="2"/>
          </p:cNvCxnSpPr>
          <p:nvPr/>
        </p:nvCxnSpPr>
        <p:spPr>
          <a:xfrm>
            <a:off x="4062004" y="2746668"/>
            <a:ext cx="0" cy="7702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>
            <a:stCxn id="11" idx="0"/>
          </p:cNvCxnSpPr>
          <p:nvPr/>
        </p:nvCxnSpPr>
        <p:spPr>
          <a:xfrm flipV="1">
            <a:off x="2771800" y="4151774"/>
            <a:ext cx="0" cy="71580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1346310" y="2638460"/>
            <a:ext cx="0" cy="8625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 flipV="1">
            <a:off x="5364088" y="4134874"/>
            <a:ext cx="0" cy="71580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zis 17"/>
          <p:cNvSpPr/>
          <p:nvPr/>
        </p:nvSpPr>
        <p:spPr>
          <a:xfrm>
            <a:off x="6861587" y="3205484"/>
            <a:ext cx="2174909" cy="1325805"/>
          </a:xfrm>
          <a:prstGeom prst="ellipse">
            <a:avLst/>
          </a:prstGeom>
          <a:solidFill>
            <a:srgbClr val="92B9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/>
          <p:cNvSpPr txBox="1"/>
          <p:nvPr/>
        </p:nvSpPr>
        <p:spPr>
          <a:xfrm>
            <a:off x="6912328" y="3476013"/>
            <a:ext cx="2195737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Calibri" panose="020F0502020204030204" pitchFamily="34" charset="0"/>
              </a:rPr>
              <a:t>Tervezett indulás: 2019. július 1., 0:00:01</a:t>
            </a:r>
          </a:p>
        </p:txBody>
      </p:sp>
    </p:spTree>
    <p:extLst>
      <p:ext uri="{BB962C8B-B14F-4D97-AF65-F5344CB8AC3E}">
        <p14:creationId xmlns:p14="http://schemas.microsoft.com/office/powerpoint/2010/main" val="388999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Az azonnali fizetés makrogazdasági jelentősége</a:t>
            </a: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/>
          </p:nvPr>
        </p:nvGraphicFramePr>
        <p:xfrm>
          <a:off x="539552" y="1268760"/>
          <a:ext cx="8097589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37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01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740472" cy="759189"/>
          </a:xfrm>
        </p:spPr>
        <p:txBody>
          <a:bodyPr>
            <a:noAutofit/>
          </a:bodyPr>
          <a:lstStyle/>
          <a:p>
            <a:r>
              <a:rPr lang="hu-HU" sz="2800" dirty="0"/>
              <a:t>Az azonnali fizetési rendszer minden érintett számára jelentős előnyöket hoz</a:t>
            </a: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3619485"/>
              </p:ext>
            </p:extLst>
          </p:nvPr>
        </p:nvGraphicFramePr>
        <p:xfrm>
          <a:off x="628649" y="1196752"/>
          <a:ext cx="793668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>
                <a:solidFill>
                  <a:srgbClr val="202653"/>
                </a:solidFill>
              </a:rPr>
              <a:t>Magyar Nemzeti Bank</a:t>
            </a:r>
            <a:endParaRPr lang="hu-HU" dirty="0">
              <a:solidFill>
                <a:srgbClr val="202653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>
                <a:solidFill>
                  <a:srgbClr val="202653"/>
                </a:solidFill>
              </a:rPr>
              <a:pPr>
                <a:defRPr/>
              </a:pPr>
              <a:t>38</a:t>
            </a:fld>
            <a:endParaRPr lang="hu-HU" dirty="0">
              <a:solidFill>
                <a:srgbClr val="202653"/>
              </a:solidFill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566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zis 10"/>
          <p:cNvSpPr/>
          <p:nvPr/>
        </p:nvSpPr>
        <p:spPr>
          <a:xfrm>
            <a:off x="311796" y="2944096"/>
            <a:ext cx="4248471" cy="13681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Kiegészítő szolgáltatások – Néhány példa az új lehetőségekre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>
                <a:solidFill>
                  <a:srgbClr val="202653"/>
                </a:solidFill>
              </a:rPr>
              <a:t>Magyar Nemzeti Bank</a:t>
            </a:r>
            <a:endParaRPr lang="hu-HU" dirty="0">
              <a:solidFill>
                <a:srgbClr val="202653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>
                <a:solidFill>
                  <a:srgbClr val="202653"/>
                </a:solidFill>
              </a:rPr>
              <a:pPr>
                <a:defRPr/>
              </a:pPr>
              <a:t>39</a:t>
            </a:fld>
            <a:endParaRPr lang="hu-HU" dirty="0">
              <a:solidFill>
                <a:srgbClr val="202653"/>
              </a:solidFill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Picture 3" descr="I:\KLaci_20160104\mobile_pay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35055"/>
            <a:ext cx="1392259" cy="9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6947" y="3149063"/>
            <a:ext cx="4198168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Számos új fizetési helyzetben lehetséges a kényelmesebb elektronikus megoldás</a:t>
            </a:r>
          </a:p>
        </p:txBody>
      </p:sp>
      <p:pic>
        <p:nvPicPr>
          <p:cNvPr id="2050" name="Picture 2" descr="I:\KLaci_20160104\2017-ford-mustang-v6-convertible-angular-fro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7" y="1304290"/>
            <a:ext cx="1586553" cy="105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Képtalálat a következőre: „business deal”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4" y="1451388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Képtalálat a következőre: „house repair”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6" y="4635055"/>
            <a:ext cx="1362075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964894" y="2446972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Időkritikus tranzakciók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61909" y="5521720"/>
            <a:ext cx="293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Szolgáltatások (pl. szerelő) helyszíni kifizetése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11796" y="2178702"/>
            <a:ext cx="1895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Autó vagy ingatlanvásárlás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030850" y="5674787"/>
            <a:ext cx="237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Magánszemélyek közötti pénzküldés</a:t>
            </a:r>
          </a:p>
        </p:txBody>
      </p:sp>
      <p:sp>
        <p:nvSpPr>
          <p:cNvPr id="22" name="Ellipszis 21"/>
          <p:cNvSpPr/>
          <p:nvPr/>
        </p:nvSpPr>
        <p:spPr>
          <a:xfrm>
            <a:off x="4840958" y="2957800"/>
            <a:ext cx="4248471" cy="13681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/>
          <p:cNvSpPr txBox="1"/>
          <p:nvPr/>
        </p:nvSpPr>
        <p:spPr>
          <a:xfrm>
            <a:off x="4866109" y="3212976"/>
            <a:ext cx="4198168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A jelenlegi elektronikus fizetési megoldásoknak is alternatívát jelenthet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7637987" y="5467582"/>
            <a:ext cx="126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Számla-fizetések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6444208" y="218318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Vásárlás fizikai elfogadóhelyeken</a:t>
            </a:r>
          </a:p>
        </p:txBody>
      </p:sp>
      <p:pic>
        <p:nvPicPr>
          <p:cNvPr id="1026" name="Picture 2" descr="Képtalálat a következőre: „mobile payment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97" y="1238808"/>
            <a:ext cx="1415869" cy="9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bill payment”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99" y="4767565"/>
            <a:ext cx="1695733" cy="7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éptalálat a következőre: „online purchase”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37" y="4704474"/>
            <a:ext cx="1265818" cy="9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zövegdoboz 28"/>
          <p:cNvSpPr txBox="1"/>
          <p:nvPr/>
        </p:nvSpPr>
        <p:spPr>
          <a:xfrm>
            <a:off x="5439954" y="5680377"/>
            <a:ext cx="143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Online vásárlás</a:t>
            </a:r>
          </a:p>
        </p:txBody>
      </p:sp>
    </p:spTree>
    <p:extLst>
      <p:ext uri="{BB962C8B-B14F-4D97-AF65-F5344CB8AC3E}">
        <p14:creationId xmlns:p14="http://schemas.microsoft.com/office/powerpoint/2010/main" val="1013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2" grpId="0"/>
      <p:bldP spid="13" grpId="0"/>
      <p:bldP spid="14" grpId="0"/>
      <p:bldP spid="15" grpId="0"/>
      <p:bldP spid="22" grpId="0" animBg="1"/>
      <p:bldP spid="24" grpId="0"/>
      <p:bldP spid="25" grpId="0"/>
      <p:bldP spid="26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533947" y="2824977"/>
            <a:ext cx="8280921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02060"/>
                </a:solidFill>
                <a:latin typeface="Calibri" pitchFamily="34" charset="0"/>
              </a:rPr>
              <a:t>Pénzforgalmi folyamatok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02060"/>
                </a:solidFill>
                <a:latin typeface="Calibri" pitchFamily="34" charset="0"/>
              </a:rPr>
              <a:t>A pénzügyi infrastruktúrák működése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02060"/>
                </a:solidFill>
                <a:latin typeface="Calibri" pitchFamily="34" charset="0"/>
              </a:rPr>
              <a:t>A pénzforgalmi ellenőrzések tapasztalatai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02060"/>
                </a:solidFill>
                <a:latin typeface="Calibri" pitchFamily="34" charset="0"/>
              </a:rPr>
              <a:t>A pénzügyi infrastruktúrák 2016-ban megvalósult fejlesztései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02060"/>
                </a:solidFill>
                <a:latin typeface="Calibri" pitchFamily="34" charset="0"/>
              </a:rPr>
              <a:t>A technológiai fejlődés hatása a pénzforgalomra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02060"/>
                </a:solidFill>
                <a:latin typeface="Calibri" pitchFamily="34" charset="0"/>
              </a:rPr>
              <a:t>Az azonnali fizetési rendszer bevezetése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47" y="476672"/>
            <a:ext cx="4581525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69" y="1224895"/>
            <a:ext cx="11334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Az azonnali fizetési rendszer tervezett megvalósítási menetrendje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40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332" y="2083686"/>
            <a:ext cx="7886700" cy="30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0"/>
            <a:ext cx="7485331" cy="1124744"/>
          </a:xfrm>
        </p:spPr>
        <p:txBody>
          <a:bodyPr>
            <a:noAutofit/>
          </a:bodyPr>
          <a:lstStyle/>
          <a:p>
            <a:r>
              <a:rPr lang="hu-HU" sz="2800" dirty="0"/>
              <a:t>A hazai pénzügyi infrastruktúra áttekintése - 2016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5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10" y="1196752"/>
            <a:ext cx="6544005" cy="51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2118553" y="3580829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rgbClr val="002060"/>
                </a:solidFill>
                <a:latin typeface="Calibri" pitchFamily="34" charset="0"/>
              </a:rPr>
              <a:t>1. Pénzforgalmi folyamatok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45194" y="4509120"/>
            <a:ext cx="2880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4581525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5517232"/>
            <a:ext cx="11334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180000"/>
            <a:ext cx="7740472" cy="759189"/>
          </a:xfrm>
        </p:spPr>
        <p:txBody>
          <a:bodyPr>
            <a:noAutofit/>
          </a:bodyPr>
          <a:lstStyle/>
          <a:p>
            <a:r>
              <a:rPr lang="hu-HU" sz="2800" dirty="0"/>
              <a:t>A pénzforgalom hatékonysága folyamatosan közelít az uniós átlaghoz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1367" y="1196752"/>
            <a:ext cx="7886700" cy="5040561"/>
          </a:xfrm>
        </p:spPr>
        <p:txBody>
          <a:bodyPr>
            <a:normAutofit/>
          </a:bodyPr>
          <a:lstStyle/>
          <a:p>
            <a:r>
              <a:rPr lang="hu-HU" sz="2200" dirty="0"/>
              <a:t>Az elektronikus fizetési módok lakossági vásárláson belüli részaránya 3,3 százalékponttal nőtt, 2012-höz képest a mutató értéke közel megduplázódott</a:t>
            </a:r>
          </a:p>
          <a:p>
            <a:r>
              <a:rPr lang="hu-HU" sz="2200" dirty="0"/>
              <a:t>Az elektronikus számlafizetések arányában 9,2 százalékpontos, két év alatt 13,5 százalékpontos bővülés 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7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>
          <a:xfrm>
            <a:off x="7385624" y="6337412"/>
            <a:ext cx="1700212" cy="365125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30" y="3255988"/>
            <a:ext cx="74676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Magyar Nemzeti Bank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8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1093094" y="214486"/>
            <a:ext cx="770075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hu-HU" sz="2800" dirty="0">
                <a:solidFill>
                  <a:schemeClr val="accent5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pénzforgalmi szolgáltatásokhoz való hozzáférés javult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959120" y="2477245"/>
            <a:ext cx="3384376" cy="243883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ectangle: Rounded Corners 6"/>
          <p:cNvSpPr/>
          <p:nvPr/>
        </p:nvSpPr>
        <p:spPr>
          <a:xfrm>
            <a:off x="5153691" y="2462621"/>
            <a:ext cx="3384376" cy="243884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1185171" y="2442110"/>
            <a:ext cx="2932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10,4 millió fizetési számla</a:t>
            </a:r>
            <a:r>
              <a:rPr lang="hu-HU" sz="3200" dirty="0">
                <a:solidFill>
                  <a:srgbClr val="00B050"/>
                </a:solidFill>
              </a:rPr>
              <a:t> 2 %-os növekedés 2016-ban </a:t>
            </a:r>
            <a:endParaRPr lang="hu-HU" sz="3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70002" y="2462621"/>
            <a:ext cx="33680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9,1 millió </a:t>
            </a:r>
          </a:p>
          <a:p>
            <a:pPr algn="ctr"/>
            <a:r>
              <a:rPr lang="hu-HU" sz="3200" dirty="0"/>
              <a:t>fizetési kártya</a:t>
            </a:r>
          </a:p>
          <a:p>
            <a:pPr algn="ctr"/>
            <a:r>
              <a:rPr lang="hu-HU" sz="3200" dirty="0">
                <a:solidFill>
                  <a:srgbClr val="00B050"/>
                </a:solidFill>
              </a:rPr>
              <a:t>1,5%-os növekedés 2016-ban </a:t>
            </a:r>
          </a:p>
        </p:txBody>
      </p:sp>
    </p:spTree>
    <p:extLst>
      <p:ext uri="{BB962C8B-B14F-4D97-AF65-F5344CB8AC3E}">
        <p14:creationId xmlns:p14="http://schemas.microsoft.com/office/powerpoint/2010/main" val="14322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000" y="0"/>
            <a:ext cx="7956496" cy="1124744"/>
          </a:xfrm>
        </p:spPr>
        <p:txBody>
          <a:bodyPr>
            <a:noAutofit/>
          </a:bodyPr>
          <a:lstStyle/>
          <a:p>
            <a:r>
              <a:rPr lang="hu-HU" sz="2800" dirty="0"/>
              <a:t>A fizetési kártyás vásárlások száma meghaladta a fél milliárdot 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474296"/>
            <a:ext cx="3645862" cy="522001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hu-HU" sz="2000" dirty="0"/>
              <a:t>3 %-os bővülés az átutalásoknál (310 m db) és a beszedéseknél (70 m db)</a:t>
            </a:r>
          </a:p>
          <a:p>
            <a:pPr>
              <a:spcBef>
                <a:spcPts val="600"/>
              </a:spcBef>
            </a:pPr>
            <a:endParaRPr lang="hu-HU" sz="2000" dirty="0"/>
          </a:p>
          <a:p>
            <a:pPr>
              <a:spcBef>
                <a:spcPts val="600"/>
              </a:spcBef>
            </a:pPr>
            <a:r>
              <a:rPr lang="hu-HU" sz="2000" dirty="0"/>
              <a:t>A fizetési kártyás vásárlások számának és értékének 25%-os növekedése (</a:t>
            </a:r>
            <a:r>
              <a:rPr lang="hu-HU" sz="2000" dirty="0">
                <a:solidFill>
                  <a:srgbClr val="FF0000"/>
                </a:solidFill>
              </a:rPr>
              <a:t>532 m db</a:t>
            </a:r>
            <a:r>
              <a:rPr lang="hu-HU" sz="2000" dirty="0"/>
              <a:t>, 3.980 </a:t>
            </a:r>
            <a:r>
              <a:rPr lang="hu-HU" sz="2000" dirty="0" err="1"/>
              <a:t>mrd</a:t>
            </a:r>
            <a:r>
              <a:rPr lang="hu-HU" sz="2000" dirty="0"/>
              <a:t> Ft)</a:t>
            </a:r>
          </a:p>
          <a:p>
            <a:pPr>
              <a:spcBef>
                <a:spcPts val="600"/>
              </a:spcBef>
            </a:pPr>
            <a:endParaRPr lang="hu-HU" sz="2000" dirty="0"/>
          </a:p>
          <a:p>
            <a:pPr>
              <a:spcBef>
                <a:spcPts val="600"/>
              </a:spcBef>
            </a:pPr>
            <a:r>
              <a:rPr lang="hu-HU" sz="2000" dirty="0"/>
              <a:t>54 vásárlás/ kártya/év, </a:t>
            </a:r>
          </a:p>
          <a:p>
            <a:pPr>
              <a:spcBef>
                <a:spcPts val="600"/>
              </a:spcBef>
            </a:pPr>
            <a:r>
              <a:rPr lang="hu-HU" sz="2000" dirty="0"/>
              <a:t>14,5 készpénzfelvétel/kártya/év</a:t>
            </a:r>
          </a:p>
          <a:p>
            <a:pPr>
              <a:spcBef>
                <a:spcPts val="600"/>
              </a:spcBef>
            </a:pPr>
            <a:endParaRPr lang="hu-HU" sz="2000" dirty="0"/>
          </a:p>
          <a:p>
            <a:pPr>
              <a:spcBef>
                <a:spcPts val="600"/>
              </a:spcBef>
            </a:pPr>
            <a:r>
              <a:rPr lang="hu-HU" sz="2000" dirty="0"/>
              <a:t>Készpénzfelvételi műveletek 2 %-os csökkenése (115 millió db, 13 537 </a:t>
            </a:r>
            <a:r>
              <a:rPr lang="hu-HU" sz="2000" dirty="0" err="1"/>
              <a:t>mrd</a:t>
            </a:r>
            <a:r>
              <a:rPr lang="hu-HU" sz="2000" dirty="0"/>
              <a:t> Ft )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23654" y="635635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hu-HU" dirty="0"/>
              <a:t>Magyar Nemzeti Bank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AEF3-AFFE-433D-8A34-08D966C25545}" type="slidenum">
              <a:rPr lang="hu-HU" smtClean="0"/>
              <a:pPr>
                <a:defRPr/>
              </a:pPr>
              <a:t>9</a:t>
            </a:fld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390" y="1509802"/>
            <a:ext cx="4830233" cy="44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ank">
  <a:themeElements>
    <a:clrScheme name="MNB_Theme_2">
      <a:dk1>
        <a:sysClr val="windowText" lastClr="000000"/>
      </a:dk1>
      <a:lt1>
        <a:sysClr val="window" lastClr="FFFFFF"/>
      </a:lt1>
      <a:dk2>
        <a:srgbClr val="898D8D"/>
      </a:dk2>
      <a:lt2>
        <a:srgbClr val="AC9F70"/>
      </a:lt2>
      <a:accent1>
        <a:srgbClr val="7E5C1D"/>
      </a:accent1>
      <a:accent2>
        <a:srgbClr val="E57200"/>
      </a:accent2>
      <a:accent3>
        <a:srgbClr val="CE0F69"/>
      </a:accent3>
      <a:accent4>
        <a:srgbClr val="8C4799"/>
      </a:accent4>
      <a:accent5>
        <a:srgbClr val="202653"/>
      </a:accent5>
      <a:accent6>
        <a:srgbClr val="7BAFD4"/>
      </a:accent6>
      <a:hlink>
        <a:srgbClr val="202653"/>
      </a:hlink>
      <a:folHlink>
        <a:srgbClr val="7BAFD4"/>
      </a:folHlink>
    </a:clrScheme>
    <a:fontScheme name="Fényűző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NB_MUAR_PPT_sablon_3" id="{0E99E441-BA91-481E-9FDC-17C2A4F83B22}" vid="{1A0FA107-B5C5-463B-9D6B-4746756CF09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4163</TotalTime>
  <Words>1668</Words>
  <Application>Microsoft Office PowerPoint</Application>
  <PresentationFormat>On-screen Show (4:3)</PresentationFormat>
  <Paragraphs>340</Paragraphs>
  <Slides>40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Trebuchet MS</vt:lpstr>
      <vt:lpstr>Verdana</vt:lpstr>
      <vt:lpstr>blank</vt:lpstr>
      <vt:lpstr>Fizetési rendszer jelentés</vt:lpstr>
      <vt:lpstr>E</vt:lpstr>
      <vt:lpstr>4 óra múlt 5 másodperccel</vt:lpstr>
      <vt:lpstr>PowerPoint Presentation</vt:lpstr>
      <vt:lpstr>A hazai pénzügyi infrastruktúra áttekintése - 2016</vt:lpstr>
      <vt:lpstr>PowerPoint Presentation</vt:lpstr>
      <vt:lpstr>A pénzforgalom hatékonysága folyamatosan közelít az uniós átlaghoz</vt:lpstr>
      <vt:lpstr>PowerPoint Presentation</vt:lpstr>
      <vt:lpstr>A fizetési kártyás vásárlások száma meghaladta a fél milliárdot  </vt:lpstr>
      <vt:lpstr>Az érintőkártyás technológia terén az európai élvonalban van Magyarország</vt:lpstr>
      <vt:lpstr>Csökken a bankolás költsége az ügyfelek számára</vt:lpstr>
      <vt:lpstr> A forgalomhoz képest alacsony a kártyás visszaélések aránya </vt:lpstr>
      <vt:lpstr> A fizetési kártyás visszaélések kapcsán leírt károk döntő részét nem az ügyfelek viselik </vt:lpstr>
      <vt:lpstr>PowerPoint Presentation</vt:lpstr>
      <vt:lpstr>A GDP 41-szer fordult meg a pénzügyi infrastruktúrákban</vt:lpstr>
      <vt:lpstr>Megbízhatóan, biztonságosan és hatékonyan működtek a pénzügyi infrastruktúrák 2016-ban</vt:lpstr>
      <vt:lpstr>A jegybanki eszköztár változásának hatása a likviditásra</vt:lpstr>
      <vt:lpstr>A résztvevők a likviditásra ható változásokhoz jól alkalmazkodtak 1.</vt:lpstr>
      <vt:lpstr>A résztvevők a likviditásra ható változásokhoz jól alkalmazkodtak 2.</vt:lpstr>
      <vt:lpstr>BKR napközbeni ciklussűrítés hatására csökkent az elszámolási és kiegyenlítési kockázat</vt:lpstr>
      <vt:lpstr>A KELER KSZF hatékonyan kezelte a nemteljesítéseket</vt:lpstr>
      <vt:lpstr>A forint CLS forgalom hatszorosára növekedett</vt:lpstr>
      <vt:lpstr>PowerPoint Presentation</vt:lpstr>
      <vt:lpstr>A pénzforgalmi ellenőrzések: alapvetően jogszabálykövető magatartás a pénzforgalmi szolgáltatást nyújtóknál </vt:lpstr>
      <vt:lpstr> Jelentősen bővült a pénzforgalmi ellenőrzés hatóköre  </vt:lpstr>
      <vt:lpstr>A legtöbb üzemzavar az internetbanki rendszereket érintette</vt:lpstr>
      <vt:lpstr>PowerPoint Presentation</vt:lpstr>
      <vt:lpstr>PowerPoint Presentation</vt:lpstr>
      <vt:lpstr>PowerPoint Presentation</vt:lpstr>
      <vt:lpstr>Az innovatívak nem maradnak le a versenyben</vt:lpstr>
      <vt:lpstr>PSD2: lehetőség vagy fenyegetés? Banki szempontból  </vt:lpstr>
      <vt:lpstr>PSD2: Ügyfélelőnyök</vt:lpstr>
      <vt:lpstr>Alternatív technológiák a pénzforgalomban</vt:lpstr>
      <vt:lpstr>MNB fontosnak tartja a kiberkockázat megfelelő kezelését</vt:lpstr>
      <vt:lpstr>PowerPoint Presentation</vt:lpstr>
      <vt:lpstr>Mi történt eddig?</vt:lpstr>
      <vt:lpstr>Az azonnali fizetés makrogazdasági jelentősége</vt:lpstr>
      <vt:lpstr>Az azonnali fizetési rendszer minden érintett számára jelentős előnyöket hoz</vt:lpstr>
      <vt:lpstr>Kiegészítő szolgáltatások – Néhány példa az új lehetőségekre</vt:lpstr>
      <vt:lpstr>Az azonnali fizetési rendszer tervezett megvalósítási menetrendje</vt:lpstr>
    </vt:vector>
  </TitlesOfParts>
  <Company>Magyar Nemzeti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Fizetési rendszer jelentés</dc:title>
  <dc:creator>pinterc;divekie</dc:creator>
  <cp:lastModifiedBy>Szentes László</cp:lastModifiedBy>
  <cp:revision>556</cp:revision>
  <cp:lastPrinted>2017-06-07T09:15:40Z</cp:lastPrinted>
  <dcterms:created xsi:type="dcterms:W3CDTF">2015-05-27T13:50:05Z</dcterms:created>
  <dcterms:modified xsi:type="dcterms:W3CDTF">2017-06-12T08:33:51Z</dcterms:modified>
</cp:coreProperties>
</file>